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8" r:id="rId1"/>
  </p:sldMasterIdLst>
  <p:notesMasterIdLst>
    <p:notesMasterId r:id="rId31"/>
  </p:notesMasterIdLst>
  <p:sldIdLst>
    <p:sldId id="256" r:id="rId2"/>
    <p:sldId id="300" r:id="rId3"/>
    <p:sldId id="372" r:id="rId4"/>
    <p:sldId id="414" r:id="rId5"/>
    <p:sldId id="388" r:id="rId6"/>
    <p:sldId id="389" r:id="rId7"/>
    <p:sldId id="416" r:id="rId8"/>
    <p:sldId id="417" r:id="rId9"/>
    <p:sldId id="418" r:id="rId10"/>
    <p:sldId id="419" r:id="rId11"/>
    <p:sldId id="420" r:id="rId12"/>
    <p:sldId id="421" r:id="rId13"/>
    <p:sldId id="422" r:id="rId14"/>
    <p:sldId id="397" r:id="rId15"/>
    <p:sldId id="398" r:id="rId16"/>
    <p:sldId id="423" r:id="rId17"/>
    <p:sldId id="399" r:id="rId18"/>
    <p:sldId id="409" r:id="rId19"/>
    <p:sldId id="424" r:id="rId20"/>
    <p:sldId id="425" r:id="rId21"/>
    <p:sldId id="412" r:id="rId22"/>
    <p:sldId id="428" r:id="rId23"/>
    <p:sldId id="426" r:id="rId24"/>
    <p:sldId id="429" r:id="rId25"/>
    <p:sldId id="427" r:id="rId26"/>
    <p:sldId id="430" r:id="rId27"/>
    <p:sldId id="266" r:id="rId28"/>
    <p:sldId id="306" r:id="rId29"/>
    <p:sldId id="431" r:id="rId30"/>
  </p:sldIdLst>
  <p:sldSz cx="12192000" cy="6858000"/>
  <p:notesSz cx="6858000" cy="9144000"/>
  <p:embeddedFontLst>
    <p:embeddedFont>
      <p:font typeface="Verdana" panose="020B060403050404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Source Sans Pro" panose="020B0503030403020204" pitchFamily="34" charset="0"/>
      <p:regular r:id="rId40"/>
      <p:bold r:id="rId41"/>
      <p:italic r:id="rId42"/>
      <p:boldItalic r:id="rId43"/>
    </p:embeddedFont>
    <p:embeddedFont>
      <p:font typeface="Dosis" panose="020B060402020202020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B7C4"/>
    <a:srgbClr val="FF00CC"/>
    <a:srgbClr val="09CFFF"/>
    <a:srgbClr val="006699"/>
    <a:srgbClr val="00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53CC6F-1F70-446D-A29D-758EFE7B9F5D}">
  <a:tblStyle styleId="{1E53CC6F-1F70-446D-A29D-758EFE7B9F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4224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6647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2194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4805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7250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9297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334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35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634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2759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7416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8217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32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802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8063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137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-200" y="5542233"/>
            <a:ext cx="12192000" cy="36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 flipH="1">
            <a:off x="-200" y="0"/>
            <a:ext cx="12192000" cy="554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14400" y="3366967"/>
            <a:ext cx="7079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rot="10800000">
            <a:off x="-200" y="5026433"/>
            <a:ext cx="12192000" cy="916800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1" name="Google Shape;21;p4"/>
          <p:cNvSpPr/>
          <p:nvPr/>
        </p:nvSpPr>
        <p:spPr>
          <a:xfrm flipH="1">
            <a:off x="-200" y="0"/>
            <a:ext cx="12192000" cy="502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2155300" y="0"/>
            <a:ext cx="7881200" cy="50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i="1">
                <a:solidFill>
                  <a:srgbClr val="FFFFFF"/>
                </a:solidFill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▸"/>
              <a:defRPr i="1">
                <a:solidFill>
                  <a:srgbClr val="FFFFFF"/>
                </a:solidFill>
              </a:defRPr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⬩"/>
              <a:defRPr i="1">
                <a:solidFill>
                  <a:srgbClr val="FFFFFF"/>
                </a:solidFill>
              </a:defRPr>
            </a:lvl3pPr>
            <a:lvl4pPr marL="2438339" lvl="3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⬞"/>
              <a:defRPr i="1">
                <a:solidFill>
                  <a:srgbClr val="FFFFFF"/>
                </a:solidFill>
              </a:defRPr>
            </a:lvl4pPr>
            <a:lvl5pPr marL="3047924" lvl="4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5pPr>
            <a:lvl6pPr marL="3657509" lvl="5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6pPr>
            <a:lvl7pPr marL="4267093" lvl="6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i="1">
                <a:solidFill>
                  <a:srgbClr val="FFFFFF"/>
                </a:solidFill>
              </a:defRPr>
            </a:lvl7pPr>
            <a:lvl8pPr marL="4876678" lvl="7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8pPr>
            <a:lvl9pPr marL="5486263" lvl="8" indent="-457189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>
            <a:off x="-100" y="0"/>
            <a:ext cx="8928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3" name="Google Shape;33;p6"/>
          <p:cNvSpPr/>
          <p:nvPr/>
        </p:nvSpPr>
        <p:spPr>
          <a:xfrm flipH="1">
            <a:off x="-100" y="0"/>
            <a:ext cx="892800" cy="152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125900" y="2045676"/>
            <a:ext cx="3739600" cy="4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5090831" y="2045676"/>
            <a:ext cx="3739600" cy="4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 sz="3200"/>
            </a:lvl1pPr>
            <a:lvl2pPr lvl="1">
              <a:buNone/>
              <a:defRPr sz="3200"/>
            </a:lvl2pPr>
            <a:lvl3pPr lvl="2">
              <a:buNone/>
              <a:defRPr sz="3200"/>
            </a:lvl3pPr>
            <a:lvl4pPr lvl="3">
              <a:buNone/>
              <a:defRPr sz="3200"/>
            </a:lvl4pPr>
            <a:lvl5pPr lvl="4">
              <a:buNone/>
              <a:defRPr sz="3200"/>
            </a:lvl5pPr>
            <a:lvl6pPr lvl="5">
              <a:buNone/>
              <a:defRPr sz="3200"/>
            </a:lvl6pPr>
            <a:lvl7pPr lvl="6">
              <a:buNone/>
              <a:defRPr sz="3200"/>
            </a:lvl7pPr>
            <a:lvl8pPr lvl="7">
              <a:buNone/>
              <a:defRPr sz="3200"/>
            </a:lvl8pPr>
            <a:lvl9pPr lvl="8">
              <a:buNone/>
              <a:defRPr sz="32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background">
  <p:cSld name="TITLE_ONLY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lblogdelamolmitos.files.wordpress.com/2015/09/liberta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1" y="0"/>
            <a:ext cx="12192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Google Shape;52;p9"/>
          <p:cNvSpPr/>
          <p:nvPr/>
        </p:nvSpPr>
        <p:spPr>
          <a:xfrm flipH="1">
            <a:off x="-100" y="0"/>
            <a:ext cx="2468800" cy="6858000"/>
          </a:xfrm>
          <a:prstGeom prst="rect">
            <a:avLst/>
          </a:prstGeom>
          <a:solidFill>
            <a:srgbClr val="00B0F0">
              <a:alpha val="56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3" name="Google Shape;53;p9"/>
          <p:cNvSpPr/>
          <p:nvPr/>
        </p:nvSpPr>
        <p:spPr>
          <a:xfrm flipH="1">
            <a:off x="-100" y="0"/>
            <a:ext cx="2468800" cy="152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313633" y="1723200"/>
            <a:ext cx="1841600" cy="1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2468800" cy="15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-100" y="0"/>
            <a:ext cx="8928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7" name="Google Shape;27;p5"/>
          <p:cNvSpPr/>
          <p:nvPr/>
        </p:nvSpPr>
        <p:spPr>
          <a:xfrm flipH="1">
            <a:off x="-100" y="0"/>
            <a:ext cx="892800" cy="152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125900" y="2050767"/>
            <a:ext cx="6892000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▹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⬞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9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0DB7C4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333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547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1313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5900" y="2050767"/>
            <a:ext cx="6892000" cy="4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ource Sans Pro"/>
              <a:buChar char="▹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⬞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  <p:sldLayoutId id="2147483659" r:id="rId5"/>
    <p:sldLayoutId id="2147483660" r:id="rId6"/>
    <p:sldLayoutId id="2147483661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ctrTitle"/>
          </p:nvPr>
        </p:nvSpPr>
        <p:spPr>
          <a:xfrm>
            <a:off x="715387" y="1371599"/>
            <a:ext cx="7343191" cy="268022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b="1" dirty="0"/>
              <a:t>RETORNO</a:t>
            </a:r>
            <a:br>
              <a:rPr lang="en-US" b="1" dirty="0"/>
            </a:br>
            <a:r>
              <a:rPr lang="en-US" dirty="0"/>
              <a:t>Y RECURRENCIA.</a:t>
            </a:r>
            <a:endParaRPr dirty="0"/>
          </a:p>
        </p:txBody>
      </p:sp>
      <p:sp>
        <p:nvSpPr>
          <p:cNvPr id="2" name="CuadroTexto 1"/>
          <p:cNvSpPr txBox="1"/>
          <p:nvPr/>
        </p:nvSpPr>
        <p:spPr>
          <a:xfrm>
            <a:off x="186999" y="5755619"/>
            <a:ext cx="1200500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67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Conferencia 12 / Fase A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.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r="24798"/>
          <a:stretch/>
        </p:blipFill>
        <p:spPr>
          <a:xfrm>
            <a:off x="8372819" y="327168"/>
            <a:ext cx="3466643" cy="65014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0" y="5779347"/>
            <a:ext cx="2487680" cy="958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ómo se escribe el signo diferente? - Página 2 - ForoCoches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89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686" y="3809585"/>
            <a:ext cx="2365191" cy="164104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430" y="2438400"/>
            <a:ext cx="4807663" cy="31569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023" y="2438400"/>
            <a:ext cx="4540852" cy="3365305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454862" y="5803704"/>
            <a:ext cx="386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EL RETORNO ES UNA </a:t>
            </a:r>
            <a:r>
              <a:rPr lang="es-CO" sz="2800" b="1" dirty="0">
                <a:solidFill>
                  <a:schemeClr val="bg2"/>
                </a:solidFill>
                <a:latin typeface="Source Sans Pro" panose="020B0503030403020204" pitchFamily="34" charset="0"/>
              </a:rPr>
              <a:t>LEY</a:t>
            </a:r>
            <a:r>
              <a:rPr lang="es-CO" sz="2800" dirty="0">
                <a:solidFill>
                  <a:schemeClr val="bg2"/>
                </a:solidFill>
                <a:latin typeface="Source Sans Pro" panose="020B0503030403020204" pitchFamily="34" charset="0"/>
              </a:rPr>
              <a:t> </a:t>
            </a:r>
            <a:r>
              <a:rPr lang="es-CO" sz="28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MECÁNICA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7296925" y="5871367"/>
            <a:ext cx="4809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LA REENCARNACIÓN ES UN </a:t>
            </a:r>
            <a:r>
              <a:rPr lang="es-CO" sz="2800" b="1" dirty="0">
                <a:solidFill>
                  <a:schemeClr val="bg2"/>
                </a:solidFill>
                <a:latin typeface="Source Sans Pro" panose="020B0503030403020204" pitchFamily="34" charset="0"/>
              </a:rPr>
              <a:t>PROCESO</a:t>
            </a:r>
            <a:r>
              <a:rPr lang="es-CO" sz="28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 </a:t>
            </a:r>
            <a:r>
              <a:rPr lang="es-CO" sz="28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VOLUNTARIO</a:t>
            </a:r>
          </a:p>
        </p:txBody>
      </p:sp>
      <p:sp>
        <p:nvSpPr>
          <p:cNvPr id="10" name="Google Shape;81;p13"/>
          <p:cNvSpPr txBox="1">
            <a:spLocks/>
          </p:cNvSpPr>
          <p:nvPr/>
        </p:nvSpPr>
        <p:spPr>
          <a:xfrm>
            <a:off x="844103" y="757542"/>
            <a:ext cx="3516616" cy="7011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667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Ley del Retorno</a:t>
            </a:r>
            <a:endParaRPr lang="es-CO" sz="2667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  <p:sp>
        <p:nvSpPr>
          <p:cNvPr id="13" name="Google Shape;90;p14"/>
          <p:cNvSpPr txBox="1">
            <a:spLocks/>
          </p:cNvSpPr>
          <p:nvPr/>
        </p:nvSpPr>
        <p:spPr>
          <a:xfrm>
            <a:off x="844103" y="1458674"/>
            <a:ext cx="11530011" cy="118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000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DIFERENCIA ENTRE </a:t>
            </a:r>
            <a:r>
              <a:rPr lang="es-MX" sz="4000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RETORNO Y REENCARNACIÓN</a:t>
            </a:r>
            <a:endParaRPr lang="en-US" sz="4000" b="1" dirty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  <p:sp>
        <p:nvSpPr>
          <p:cNvPr id="11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 smtClean="0"/>
              <a:t>10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19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1342500" y="1625600"/>
            <a:ext cx="10049400" cy="1953000"/>
          </a:xfrm>
        </p:spPr>
        <p:txBody>
          <a:bodyPr/>
          <a:lstStyle/>
          <a:p>
            <a:pPr marL="50799" indent="0">
              <a:buNone/>
            </a:pPr>
            <a:r>
              <a:rPr lang="es-CO" sz="12000" i="0" dirty="0" smtClean="0"/>
              <a:t>LEY DEL </a:t>
            </a:r>
            <a:r>
              <a:rPr lang="es-CO" sz="12000" b="1" i="0" dirty="0" smtClean="0"/>
              <a:t>RECURRENCIA</a:t>
            </a:r>
            <a:endParaRPr lang="es-CO" sz="12000" b="1" i="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7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124659" y="940163"/>
            <a:ext cx="3516616" cy="7011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667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Ley de Recurrencia</a:t>
            </a:r>
            <a:endParaRPr sz="2667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621382" y="2755687"/>
            <a:ext cx="5068218" cy="12482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s-MX" sz="3600" b="1" dirty="0" smtClean="0">
                <a:solidFill>
                  <a:schemeClr val="accent6">
                    <a:lumMod val="50000"/>
                  </a:schemeClr>
                </a:solidFill>
              </a:rPr>
              <a:t>RE: </a:t>
            </a:r>
            <a:r>
              <a:rPr lang="es-MX" sz="3600" b="1" dirty="0" smtClean="0">
                <a:solidFill>
                  <a:schemeClr val="bg2"/>
                </a:solidFill>
              </a:rPr>
              <a:t>VOLVER</a:t>
            </a:r>
          </a:p>
          <a:p>
            <a:pPr marL="0" indent="0" algn="ctr">
              <a:buNone/>
            </a:pPr>
            <a:r>
              <a:rPr lang="es-MX" sz="3600" b="1" dirty="0" smtClean="0">
                <a:solidFill>
                  <a:schemeClr val="accent6">
                    <a:lumMod val="50000"/>
                  </a:schemeClr>
                </a:solidFill>
              </a:rPr>
              <a:t>CURRENCIA: </a:t>
            </a:r>
            <a:r>
              <a:rPr lang="es-MX" sz="3600" b="1" dirty="0" smtClean="0">
                <a:solidFill>
                  <a:schemeClr val="bg2"/>
                </a:solidFill>
              </a:rPr>
              <a:t>OCURRIR</a:t>
            </a:r>
          </a:p>
          <a:p>
            <a:pPr marL="0" indent="0" algn="ctr">
              <a:buNone/>
            </a:pPr>
            <a:endParaRPr lang="es-MX" sz="3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s-MX" sz="3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sp>
        <p:nvSpPr>
          <p:cNvPr id="2" name="CuadroTexto 1"/>
          <p:cNvSpPr txBox="1"/>
          <p:nvPr/>
        </p:nvSpPr>
        <p:spPr>
          <a:xfrm>
            <a:off x="1163441" y="4385402"/>
            <a:ext cx="430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VOLVER A OCURRIR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8" name="Google Shape;90;p14"/>
          <p:cNvSpPr txBox="1">
            <a:spLocks/>
          </p:cNvSpPr>
          <p:nvPr/>
        </p:nvSpPr>
        <p:spPr>
          <a:xfrm>
            <a:off x="989682" y="1497882"/>
            <a:ext cx="4649118" cy="118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6800" b="1" dirty="0">
                <a:solidFill>
                  <a:schemeClr val="bg2"/>
                </a:solidFill>
                <a:latin typeface="Source Sans Pro" panose="020B0503030403020204" pitchFamily="34" charset="0"/>
              </a:rPr>
              <a:t>¿</a:t>
            </a:r>
            <a:r>
              <a:rPr lang="es-MX" sz="6800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QUÉ </a:t>
            </a:r>
            <a:r>
              <a:rPr lang="es-MX" sz="6800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ES?</a:t>
            </a:r>
            <a:endParaRPr lang="en-US" sz="6800" b="1" dirty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  <p:sp>
        <p:nvSpPr>
          <p:cNvPr id="10" name="Google Shape;91;p14"/>
          <p:cNvSpPr txBox="1">
            <a:spLocks/>
          </p:cNvSpPr>
          <p:nvPr/>
        </p:nvSpPr>
        <p:spPr>
          <a:xfrm>
            <a:off x="728178" y="4927744"/>
            <a:ext cx="5774222" cy="1779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just">
              <a:buNone/>
            </a:pPr>
            <a:r>
              <a:rPr lang="es-MX" dirty="0" smtClean="0"/>
              <a:t>La vida de </a:t>
            </a:r>
            <a:r>
              <a:rPr lang="es-MX" dirty="0"/>
              <a:t>cada uno de </a:t>
            </a:r>
            <a:r>
              <a:rPr lang="es-MX" dirty="0" smtClean="0"/>
              <a:t>nosotros </a:t>
            </a:r>
            <a:r>
              <a:rPr lang="es-MX" dirty="0"/>
              <a:t>con todos sus tiempos </a:t>
            </a:r>
            <a:r>
              <a:rPr lang="es-MX" b="1" dirty="0"/>
              <a:t>es siempre la misma</a:t>
            </a:r>
            <a:r>
              <a:rPr lang="es-MX" dirty="0"/>
              <a:t> repitiéndose de </a:t>
            </a:r>
            <a:r>
              <a:rPr lang="es-MX" b="1" dirty="0">
                <a:solidFill>
                  <a:schemeClr val="bg2"/>
                </a:solidFill>
              </a:rPr>
              <a:t>existencia en existencia, </a:t>
            </a:r>
            <a:r>
              <a:rPr lang="es-MX" dirty="0"/>
              <a:t>a través de los innumerables siglos.</a:t>
            </a:r>
            <a:endParaRPr lang="es-MX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719" y="1090747"/>
            <a:ext cx="5940685" cy="56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3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892387" cy="1428596"/>
          </a:xfrm>
          <a:prstGeom prst="rect">
            <a:avLst/>
          </a:prstGeom>
          <a:solidFill>
            <a:srgbClr val="0DB7C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0" dirty="0">
              <a:latin typeface="Times New Roman"/>
              <a:cs typeface="Times New Roman"/>
            </a:endParaRPr>
          </a:p>
          <a:p>
            <a:pPr marL="292939">
              <a:spcBef>
                <a:spcPts val="2485"/>
              </a:spcBef>
            </a:pPr>
            <a:endParaRPr sz="3200" dirty="0">
              <a:latin typeface="Verdana"/>
              <a:cs typeface="Verdana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23318" y="2481333"/>
            <a:ext cx="6822658" cy="2089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89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REPETIMOS </a:t>
            </a:r>
            <a:r>
              <a:rPr lang="fr-FR" sz="2489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LAS MISMAS </a:t>
            </a:r>
            <a:r>
              <a:rPr lang="fr-FR" sz="2489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ESCENAS:</a:t>
            </a:r>
          </a:p>
          <a:p>
            <a:pPr algn="ctr"/>
            <a:r>
              <a:rPr lang="fr-FR" sz="4000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 DRAMAS, COMEDIAS Y TRAGEDIAS…</a:t>
            </a:r>
          </a:p>
          <a:p>
            <a:pPr algn="ctr"/>
            <a:r>
              <a:rPr lang="fr-FR" sz="2489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 </a:t>
            </a:r>
            <a:r>
              <a:rPr lang="fr-FR" sz="2489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DE EXISTENCIA TRAS EXISTENCIA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100" y="2684398"/>
            <a:ext cx="4619626" cy="3930019"/>
          </a:xfrm>
          <a:prstGeom prst="rect">
            <a:avLst/>
          </a:prstGeom>
        </p:spPr>
      </p:pic>
      <p:sp>
        <p:nvSpPr>
          <p:cNvPr id="12" name="Google Shape;81;p13"/>
          <p:cNvSpPr txBox="1">
            <a:spLocks/>
          </p:cNvSpPr>
          <p:nvPr/>
        </p:nvSpPr>
        <p:spPr>
          <a:xfrm>
            <a:off x="963726" y="801210"/>
            <a:ext cx="3516616" cy="7011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667" smtClean="0">
                <a:solidFill>
                  <a:srgbClr val="0DB7C4"/>
                </a:solidFill>
                <a:latin typeface="Source Sans Pro" panose="020B0503030403020204" pitchFamily="34" charset="0"/>
              </a:rPr>
              <a:t>Ley de Recurrencia</a:t>
            </a:r>
            <a:endParaRPr lang="es-CO" sz="2667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  <p:sp>
        <p:nvSpPr>
          <p:cNvPr id="15" name="Google Shape;90;p14"/>
          <p:cNvSpPr txBox="1">
            <a:spLocks/>
          </p:cNvSpPr>
          <p:nvPr/>
        </p:nvSpPr>
        <p:spPr>
          <a:xfrm>
            <a:off x="963726" y="1348225"/>
            <a:ext cx="11358032" cy="118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5400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¿</a:t>
            </a:r>
            <a:r>
              <a:rPr lang="es-MX" sz="5400" b="1" dirty="0" err="1" smtClean="0">
                <a:solidFill>
                  <a:schemeClr val="bg2"/>
                </a:solidFill>
                <a:latin typeface="Source Sans Pro" panose="020B0503030403020204" pitchFamily="34" charset="0"/>
              </a:rPr>
              <a:t>CUÁl</a:t>
            </a:r>
            <a:r>
              <a:rPr lang="es-MX" sz="5400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 </a:t>
            </a:r>
            <a:r>
              <a:rPr lang="es-MX" sz="5400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ES EL PROCESO?</a:t>
            </a:r>
            <a:endParaRPr lang="en-US" sz="5400" b="1" dirty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46193" y="4850740"/>
            <a:ext cx="6822658" cy="1706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89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LOS PROTAGONISTAS DE LA PELÍCULA SON LOS</a:t>
            </a:r>
            <a:endParaRPr lang="fr-FR" sz="2489" dirty="0" smtClean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  <a:cs typeface="Verdana"/>
            </a:endParaRPr>
          </a:p>
          <a:p>
            <a:pPr algn="ctr"/>
            <a:r>
              <a:rPr lang="fr-FR" sz="4000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 </a:t>
            </a:r>
            <a:r>
              <a:rPr lang="fr-FR" sz="4000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YOES O DEFECTOS PSICOLOGICOS</a:t>
            </a:r>
            <a:r>
              <a:rPr lang="fr-FR" sz="2489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 </a:t>
            </a:r>
            <a:endParaRPr lang="fr-FR" sz="2489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  <a:cs typeface="Verdana"/>
            </a:endParaRPr>
          </a:p>
        </p:txBody>
      </p:sp>
      <p:sp>
        <p:nvSpPr>
          <p:cNvPr id="9" name="Google Shape;92;p14"/>
          <p:cNvSpPr txBox="1">
            <a:spLocks noGrp="1"/>
          </p:cNvSpPr>
          <p:nvPr>
            <p:ph type="sldNum" idx="4294967295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3200" dirty="0" smtClean="0">
                <a:solidFill>
                  <a:schemeClr val="bg1"/>
                </a:solidFill>
                <a:latin typeface="Dosis" panose="020B0604020202020204" charset="0"/>
              </a:rPr>
              <a:t>  13</a:t>
            </a:r>
            <a:endParaRPr sz="3200" dirty="0">
              <a:solidFill>
                <a:schemeClr val="bg1"/>
              </a:solidFill>
              <a:latin typeface="Do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91;p14"/>
          <p:cNvSpPr txBox="1">
            <a:spLocks/>
          </p:cNvSpPr>
          <p:nvPr/>
        </p:nvSpPr>
        <p:spPr>
          <a:xfrm>
            <a:off x="7154966" y="4144974"/>
            <a:ext cx="4743004" cy="2338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just"/>
            <a:r>
              <a:rPr lang="es-MX" b="1" dirty="0"/>
              <a:t>Si la dama en cuestión </a:t>
            </a:r>
            <a:r>
              <a:rPr lang="es-MX" dirty="0"/>
              <a:t>entonces sólo tenía </a:t>
            </a:r>
            <a:r>
              <a:rPr lang="es-MX" b="1" dirty="0"/>
              <a:t>quince (15) años, </a:t>
            </a:r>
            <a:r>
              <a:rPr lang="es-MX" dirty="0"/>
              <a:t>el </a:t>
            </a:r>
            <a:r>
              <a:rPr lang="es-MX" b="1" dirty="0"/>
              <a:t>“Yo” </a:t>
            </a:r>
            <a:r>
              <a:rPr lang="es-MX" dirty="0"/>
              <a:t>de tal aventura </a:t>
            </a:r>
            <a:r>
              <a:rPr lang="es-MX" b="1" dirty="0"/>
              <a:t>buscará a su amado en la nueva existencia </a:t>
            </a:r>
            <a:r>
              <a:rPr lang="es-MX" dirty="0"/>
              <a:t>a la misma edad justa.</a:t>
            </a:r>
            <a:endParaRPr lang="es-MX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63" b="31010"/>
          <a:stretch/>
        </p:blipFill>
        <p:spPr>
          <a:xfrm>
            <a:off x="879333" y="1728550"/>
            <a:ext cx="5652479" cy="4731364"/>
          </a:xfrm>
          <a:prstGeom prst="rect">
            <a:avLst/>
          </a:prstGeom>
        </p:spPr>
      </p:pic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6832981" y="756701"/>
            <a:ext cx="4743004" cy="283858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400" dirty="0"/>
              <a:t>Si en la </a:t>
            </a:r>
            <a:r>
              <a:rPr lang="es-MX" sz="2400" b="1" dirty="0"/>
              <a:t>pasada existencia</a:t>
            </a:r>
            <a:r>
              <a:rPr lang="es-MX" sz="2400" dirty="0"/>
              <a:t> a la edad de </a:t>
            </a:r>
            <a:r>
              <a:rPr lang="es-MX" sz="2400" b="1" dirty="0"/>
              <a:t>veinticinco (25) años </a:t>
            </a:r>
            <a:r>
              <a:rPr lang="es-MX" sz="2400" dirty="0"/>
              <a:t>tuvimos una aventura </a:t>
            </a:r>
            <a:r>
              <a:rPr lang="es-MX" sz="2400" dirty="0" smtClean="0"/>
              <a:t>amorosa, </a:t>
            </a:r>
            <a:r>
              <a:rPr lang="es-MX" sz="2400" b="1" dirty="0" smtClean="0"/>
              <a:t>el </a:t>
            </a:r>
            <a:r>
              <a:rPr lang="es-MX" sz="2400" b="1" dirty="0"/>
              <a:t>“Yo” </a:t>
            </a:r>
            <a:r>
              <a:rPr lang="es-MX" sz="2400" dirty="0"/>
              <a:t>de tal compromiso </a:t>
            </a:r>
            <a:r>
              <a:rPr lang="es-MX" sz="2400" b="1" dirty="0"/>
              <a:t>buscará a la dama </a:t>
            </a:r>
            <a:r>
              <a:rPr lang="es-MX" sz="2400" dirty="0"/>
              <a:t>de sus ensueños a los veinticinco (25) años de la nueva existencia.</a:t>
            </a:r>
            <a:endParaRPr lang="es-MX" sz="2400" b="1" dirty="0"/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5009">
            <a:off x="3205315" y="3974470"/>
            <a:ext cx="533568" cy="569439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5009">
            <a:off x="3828469" y="4247837"/>
            <a:ext cx="533568" cy="569439"/>
          </a:xfrm>
          <a:prstGeom prst="rect">
            <a:avLst/>
          </a:prstGeom>
        </p:spPr>
      </p:pic>
      <p:sp>
        <p:nvSpPr>
          <p:cNvPr id="26" name="Google Shape;81;p13"/>
          <p:cNvSpPr txBox="1">
            <a:spLocks/>
          </p:cNvSpPr>
          <p:nvPr/>
        </p:nvSpPr>
        <p:spPr>
          <a:xfrm>
            <a:off x="959651" y="890735"/>
            <a:ext cx="3623121" cy="70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2667" dirty="0" smtClean="0">
                <a:latin typeface="Source Sans Pro" panose="020B0503030403020204" pitchFamily="34" charset="0"/>
              </a:rPr>
              <a:t>Ejemplo 1.</a:t>
            </a:r>
            <a:endParaRPr lang="en-US" sz="2667" dirty="0">
              <a:latin typeface="Source Sans Pro" panose="020B05030304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48" y="4747313"/>
            <a:ext cx="1800133" cy="192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7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91;p14"/>
          <p:cNvSpPr txBox="1">
            <a:spLocks/>
          </p:cNvSpPr>
          <p:nvPr/>
        </p:nvSpPr>
        <p:spPr>
          <a:xfrm>
            <a:off x="6821839" y="3548855"/>
            <a:ext cx="4743004" cy="273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just"/>
            <a:r>
              <a:rPr lang="es-MX" dirty="0"/>
              <a:t>Si dos personas tuvieron un </a:t>
            </a:r>
            <a:r>
              <a:rPr lang="es-MX" b="1" dirty="0"/>
              <a:t>pleito </a:t>
            </a:r>
            <a:r>
              <a:rPr lang="es-MX" dirty="0"/>
              <a:t>por bienes raíces a la edad de </a:t>
            </a:r>
            <a:r>
              <a:rPr lang="es-MX" b="1" dirty="0"/>
              <a:t>cuarenta (40) años </a:t>
            </a:r>
            <a:r>
              <a:rPr lang="es-MX" dirty="0"/>
              <a:t>en la pasada existencia, </a:t>
            </a:r>
            <a:r>
              <a:rPr lang="es-MX" b="1" dirty="0"/>
              <a:t>a la misma edad se buscarán </a:t>
            </a:r>
            <a:r>
              <a:rPr lang="es-MX" dirty="0"/>
              <a:t>telepáticamente en la nueva existencia para repetir lo mismo.</a:t>
            </a:r>
            <a:endParaRPr lang="es-MX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63" b="31010"/>
          <a:stretch/>
        </p:blipFill>
        <p:spPr>
          <a:xfrm>
            <a:off x="879333" y="1728550"/>
            <a:ext cx="5652479" cy="4731364"/>
          </a:xfrm>
          <a:prstGeom prst="rect">
            <a:avLst/>
          </a:prstGeom>
        </p:spPr>
      </p:pic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6650704" y="1037146"/>
            <a:ext cx="4743004" cy="22935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400" b="1" dirty="0"/>
              <a:t>Dos enemigos </a:t>
            </a:r>
            <a:r>
              <a:rPr lang="es-MX" sz="2400" dirty="0"/>
              <a:t>que a muerte </a:t>
            </a:r>
            <a:r>
              <a:rPr lang="es-MX" sz="2400" b="1" dirty="0"/>
              <a:t>pelearon </a:t>
            </a:r>
            <a:r>
              <a:rPr lang="es-MX" sz="2400" dirty="0"/>
              <a:t>en la </a:t>
            </a:r>
            <a:r>
              <a:rPr lang="es-MX" sz="2400" b="1" dirty="0"/>
              <a:t>pasada existencia, </a:t>
            </a:r>
            <a:r>
              <a:rPr lang="es-MX" sz="2400" dirty="0"/>
              <a:t>se </a:t>
            </a:r>
            <a:r>
              <a:rPr lang="es-MX" sz="2400" b="1" dirty="0"/>
              <a:t>buscarán otra vez </a:t>
            </a:r>
            <a:r>
              <a:rPr lang="es-MX" sz="2400" dirty="0"/>
              <a:t>en la nueva existencia </a:t>
            </a:r>
            <a:r>
              <a:rPr lang="es-MX" sz="2400" b="1" dirty="0"/>
              <a:t>para repetir </a:t>
            </a:r>
            <a:r>
              <a:rPr lang="es-MX" sz="2400" dirty="0"/>
              <a:t>su tragedia a la edad correspondiente.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2893327"/>
            <a:ext cx="452737" cy="56183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2908">
            <a:off x="4991576" y="3505105"/>
            <a:ext cx="452737" cy="56183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91" y="4660093"/>
            <a:ext cx="1547091" cy="1919884"/>
          </a:xfrm>
          <a:prstGeom prst="rect">
            <a:avLst/>
          </a:prstGeom>
        </p:spPr>
      </p:pic>
      <p:sp>
        <p:nvSpPr>
          <p:cNvPr id="11" name="Google Shape;81;p13"/>
          <p:cNvSpPr txBox="1">
            <a:spLocks/>
          </p:cNvSpPr>
          <p:nvPr/>
        </p:nvSpPr>
        <p:spPr>
          <a:xfrm>
            <a:off x="959651" y="890735"/>
            <a:ext cx="3623121" cy="70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2667" dirty="0" smtClean="0">
                <a:latin typeface="Source Sans Pro" panose="020B0503030403020204" pitchFamily="34" charset="0"/>
              </a:rPr>
              <a:t>Ejemplo 2.</a:t>
            </a:r>
            <a:endParaRPr lang="en-US" sz="2667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4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892387" cy="1428596"/>
          </a:xfrm>
          <a:prstGeom prst="rect">
            <a:avLst/>
          </a:prstGeom>
          <a:solidFill>
            <a:srgbClr val="0DB7C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0" smtClean="0">
              <a:latin typeface="Times New Roman"/>
              <a:cs typeface="Times New Roman"/>
            </a:endParaRPr>
          </a:p>
          <a:p>
            <a:pPr marL="292939">
              <a:spcBef>
                <a:spcPts val="2485"/>
              </a:spcBef>
            </a:pPr>
            <a:endParaRPr sz="3200" dirty="0">
              <a:latin typeface="Verdana"/>
              <a:cs typeface="Verdana"/>
            </a:endParaRPr>
          </a:p>
        </p:txBody>
      </p:sp>
      <p:sp>
        <p:nvSpPr>
          <p:cNvPr id="12" name="Google Shape;81;p13"/>
          <p:cNvSpPr txBox="1">
            <a:spLocks/>
          </p:cNvSpPr>
          <p:nvPr/>
        </p:nvSpPr>
        <p:spPr>
          <a:xfrm>
            <a:off x="1014526" y="830920"/>
            <a:ext cx="3516616" cy="7011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667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Ley de Recurrencia</a:t>
            </a:r>
            <a:endParaRPr lang="es-CO" sz="2667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21829" y="4126697"/>
            <a:ext cx="5066839" cy="1829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L</a:t>
            </a: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os </a:t>
            </a:r>
            <a:r>
              <a:rPr lang="fr-FR" sz="2400" dirty="0" err="1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yoes</a:t>
            </a: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 se </a:t>
            </a:r>
            <a:r>
              <a:rPr lang="fr-FR" sz="2400" dirty="0" err="1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hacen</a:t>
            </a: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 mas grandes y </a:t>
            </a:r>
            <a:r>
              <a:rPr lang="fr-FR" sz="2400" dirty="0" err="1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por</a:t>
            </a: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 </a:t>
            </a:r>
            <a:r>
              <a:rPr lang="fr-FR" sz="2400" dirty="0" err="1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lo</a:t>
            </a: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 </a:t>
            </a:r>
            <a:r>
              <a:rPr lang="fr-FR" sz="2400" dirty="0" err="1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tanto</a:t>
            </a: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 son </a:t>
            </a:r>
            <a:r>
              <a:rPr lang="fr-FR" sz="2400" dirty="0" err="1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mayores</a:t>
            </a:r>
            <a:endParaRPr lang="fr-FR" sz="2400" dirty="0" smtClean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  <a:cs typeface="Verdana"/>
            </a:endParaRPr>
          </a:p>
          <a:p>
            <a:pPr algn="just"/>
            <a:r>
              <a:rPr lang="fr-FR" sz="4000" b="1" dirty="0" smtClean="0">
                <a:solidFill>
                  <a:schemeClr val="bg2"/>
                </a:solidFill>
                <a:latin typeface="Source Sans Pro" panose="020B0503030403020204" pitchFamily="34" charset="0"/>
                <a:cs typeface="Verdana"/>
              </a:rPr>
              <a:t> LAS CONSECUENCIAS</a:t>
            </a:r>
          </a:p>
          <a:p>
            <a:pPr algn="just"/>
            <a:r>
              <a:rPr lang="fr-FR" sz="2489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 de </a:t>
            </a:r>
            <a:r>
              <a:rPr lang="fr-FR" sz="2489" dirty="0" err="1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existencia</a:t>
            </a:r>
            <a:r>
              <a:rPr lang="fr-FR" sz="2489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 en </a:t>
            </a:r>
            <a:r>
              <a:rPr lang="fr-FR" sz="2489" dirty="0" err="1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existencia</a:t>
            </a:r>
            <a:r>
              <a:rPr lang="fr-FR" sz="2489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Verdana"/>
              </a:rPr>
              <a:t>.</a:t>
            </a:r>
            <a:endParaRPr lang="fr-FR" sz="2489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  <a:cs typeface="Verdana"/>
            </a:endParaRPr>
          </a:p>
        </p:txBody>
      </p:sp>
      <p:sp>
        <p:nvSpPr>
          <p:cNvPr id="16" name="Google Shape;91;p14"/>
          <p:cNvSpPr txBox="1">
            <a:spLocks/>
          </p:cNvSpPr>
          <p:nvPr/>
        </p:nvSpPr>
        <p:spPr>
          <a:xfrm>
            <a:off x="919846" y="2368353"/>
            <a:ext cx="5168822" cy="148524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1597" algn="just"/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Dentro de cada uno de nosotros </a:t>
            </a:r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viven muchas gentes</a:t>
            </a: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 llenas de</a:t>
            </a:r>
            <a:endParaRPr lang="es-MX" sz="2400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17" name="Google Shape;90;p14"/>
          <p:cNvSpPr txBox="1">
            <a:spLocks/>
          </p:cNvSpPr>
          <p:nvPr/>
        </p:nvSpPr>
        <p:spPr>
          <a:xfrm>
            <a:off x="919846" y="3110976"/>
            <a:ext cx="5168822" cy="1019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5600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COMPROMISOS</a:t>
            </a:r>
            <a:endParaRPr lang="en-US" sz="5600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88" y="4126697"/>
            <a:ext cx="2413000" cy="2413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64" y="2807146"/>
            <a:ext cx="3215666" cy="321566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430" y="1250624"/>
            <a:ext cx="3937000" cy="3937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316" y="5187624"/>
            <a:ext cx="1670376" cy="167037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8788" y="843821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00" dirty="0" smtClean="0">
                <a:solidFill>
                  <a:schemeClr val="bg1"/>
                </a:solidFill>
                <a:latin typeface="Dosis" panose="020B0604020202020204" charset="0"/>
              </a:rPr>
              <a:t>16</a:t>
            </a:r>
            <a:endParaRPr lang="es-CO" sz="3200" dirty="0">
              <a:solidFill>
                <a:schemeClr val="bg1"/>
              </a:solidFill>
              <a:latin typeface="Do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81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63" b="31010"/>
          <a:stretch/>
        </p:blipFill>
        <p:spPr>
          <a:xfrm>
            <a:off x="879332" y="1738278"/>
            <a:ext cx="6010565" cy="5031097"/>
          </a:xfrm>
          <a:prstGeom prst="rect">
            <a:avLst/>
          </a:prstGeom>
        </p:spPr>
      </p:pic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6366312" y="932322"/>
            <a:ext cx="3293123" cy="143932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133" b="1" dirty="0"/>
              <a:t>Un ladrón </a:t>
            </a:r>
            <a:r>
              <a:rPr lang="es-MX" sz="2133" dirty="0"/>
              <a:t>carga en su interior una </a:t>
            </a:r>
            <a:r>
              <a:rPr lang="es-MX" sz="2133" b="1" dirty="0"/>
              <a:t>“cueva” </a:t>
            </a:r>
            <a:r>
              <a:rPr lang="es-MX" sz="2133" dirty="0"/>
              <a:t>de ladrones con diversos </a:t>
            </a:r>
            <a:r>
              <a:rPr lang="es-MX" sz="2133" b="1" dirty="0"/>
              <a:t>compromisos delictuosos. 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5455" r="18687" b="6869"/>
          <a:stretch/>
        </p:blipFill>
        <p:spPr>
          <a:xfrm>
            <a:off x="5942278" y="2872396"/>
            <a:ext cx="366375" cy="53002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5455" r="18687" b="6869"/>
          <a:stretch/>
        </p:blipFill>
        <p:spPr>
          <a:xfrm rot="19103944">
            <a:off x="3504063" y="4111545"/>
            <a:ext cx="366375" cy="53002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5455" r="18687" b="6869"/>
          <a:stretch/>
        </p:blipFill>
        <p:spPr>
          <a:xfrm>
            <a:off x="1523859" y="5372229"/>
            <a:ext cx="366375" cy="530024"/>
          </a:xfrm>
          <a:prstGeom prst="rect">
            <a:avLst/>
          </a:prstGeom>
        </p:spPr>
      </p:pic>
      <p:sp>
        <p:nvSpPr>
          <p:cNvPr id="15" name="Google Shape;91;p14"/>
          <p:cNvSpPr txBox="1">
            <a:spLocks/>
          </p:cNvSpPr>
          <p:nvPr/>
        </p:nvSpPr>
        <p:spPr>
          <a:xfrm>
            <a:off x="1032617" y="5902254"/>
            <a:ext cx="1380305" cy="623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just">
              <a:buNone/>
            </a:pPr>
            <a:r>
              <a:rPr lang="es-MX" sz="1867" b="1" dirty="0"/>
              <a:t>LADRÓN</a:t>
            </a:r>
          </a:p>
        </p:txBody>
      </p:sp>
      <p:sp>
        <p:nvSpPr>
          <p:cNvPr id="16" name="Google Shape;91;p14"/>
          <p:cNvSpPr txBox="1">
            <a:spLocks/>
          </p:cNvSpPr>
          <p:nvPr/>
        </p:nvSpPr>
        <p:spPr>
          <a:xfrm rot="18566960">
            <a:off x="3410664" y="4476080"/>
            <a:ext cx="1380305" cy="623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just">
              <a:buNone/>
            </a:pPr>
            <a:r>
              <a:rPr lang="es-MX" sz="1867" b="1" dirty="0"/>
              <a:t>ASESINO</a:t>
            </a:r>
          </a:p>
        </p:txBody>
      </p:sp>
      <p:sp>
        <p:nvSpPr>
          <p:cNvPr id="17" name="Google Shape;91;p14"/>
          <p:cNvSpPr txBox="1">
            <a:spLocks/>
          </p:cNvSpPr>
          <p:nvPr/>
        </p:nvSpPr>
        <p:spPr>
          <a:xfrm>
            <a:off x="5299460" y="3470640"/>
            <a:ext cx="1654208" cy="623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just">
              <a:buNone/>
            </a:pPr>
            <a:r>
              <a:rPr lang="es-MX" sz="1867" b="1" dirty="0"/>
              <a:t>LUJURIOSO</a:t>
            </a:r>
          </a:p>
        </p:txBody>
      </p:sp>
      <p:sp>
        <p:nvSpPr>
          <p:cNvPr id="12" name="Google Shape;91;p14"/>
          <p:cNvSpPr txBox="1">
            <a:spLocks/>
          </p:cNvSpPr>
          <p:nvPr/>
        </p:nvSpPr>
        <p:spPr>
          <a:xfrm>
            <a:off x="6510155" y="5288833"/>
            <a:ext cx="3149280" cy="92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just"/>
            <a:r>
              <a:rPr lang="es-MX" sz="2133" dirty="0"/>
              <a:t>El </a:t>
            </a:r>
            <a:r>
              <a:rPr lang="es-MX" sz="2133" b="1" dirty="0"/>
              <a:t>lujurioso</a:t>
            </a:r>
            <a:r>
              <a:rPr lang="es-MX" sz="2133" dirty="0"/>
              <a:t> porta en su psiquis una </a:t>
            </a:r>
            <a:r>
              <a:rPr lang="es-MX" sz="2133" b="1" dirty="0"/>
              <a:t>“casa de citas”.</a:t>
            </a:r>
          </a:p>
        </p:txBody>
      </p:sp>
      <p:sp>
        <p:nvSpPr>
          <p:cNvPr id="18" name="Google Shape;91;p14"/>
          <p:cNvSpPr txBox="1">
            <a:spLocks/>
          </p:cNvSpPr>
          <p:nvPr/>
        </p:nvSpPr>
        <p:spPr>
          <a:xfrm>
            <a:off x="6542545" y="3177606"/>
            <a:ext cx="3155803" cy="100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just"/>
            <a:r>
              <a:rPr lang="es-MX" sz="2133" b="1" dirty="0"/>
              <a:t>El asesino </a:t>
            </a:r>
            <a:r>
              <a:rPr lang="es-MX" sz="2133" dirty="0"/>
              <a:t>lleva dentro de sí mismo un </a:t>
            </a:r>
            <a:r>
              <a:rPr lang="es-MX" sz="2133" b="1" dirty="0"/>
              <a:t>“club” de asesinos</a:t>
            </a:r>
            <a:r>
              <a:rPr lang="es-MX" sz="2133" dirty="0"/>
              <a:t>.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776" y="1021122"/>
            <a:ext cx="2590224" cy="17606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7883" y="5159367"/>
            <a:ext cx="2504117" cy="148577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8348" y="3041416"/>
            <a:ext cx="2504117" cy="1737591"/>
          </a:xfrm>
          <a:prstGeom prst="rect">
            <a:avLst/>
          </a:prstGeom>
        </p:spPr>
      </p:pic>
      <p:sp>
        <p:nvSpPr>
          <p:cNvPr id="22" name="Google Shape;81;p13"/>
          <p:cNvSpPr txBox="1">
            <a:spLocks/>
          </p:cNvSpPr>
          <p:nvPr/>
        </p:nvSpPr>
        <p:spPr>
          <a:xfrm>
            <a:off x="963726" y="801210"/>
            <a:ext cx="3516616" cy="7011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667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Ley de Recurrencia</a:t>
            </a:r>
            <a:endParaRPr lang="es-CO" sz="2667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90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15" y="1037147"/>
            <a:ext cx="5449920" cy="5449920"/>
          </a:xfrm>
          <a:prstGeom prst="rect">
            <a:avLst/>
          </a:prstGeom>
        </p:spPr>
      </p:pic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 dirty="0"/>
          </a:p>
        </p:txBody>
      </p:sp>
      <p:sp>
        <p:nvSpPr>
          <p:cNvPr id="11" name="Google Shape;91;p14"/>
          <p:cNvSpPr txBox="1">
            <a:spLocks/>
          </p:cNvSpPr>
          <p:nvPr/>
        </p:nvSpPr>
        <p:spPr>
          <a:xfrm>
            <a:off x="1284909" y="2461708"/>
            <a:ext cx="4711607" cy="2744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just">
              <a:buNone/>
            </a:pPr>
            <a:r>
              <a:rPr lang="es-MX" dirty="0"/>
              <a:t>esos </a:t>
            </a:r>
            <a:r>
              <a:rPr lang="es-MX" sz="3200" b="1" dirty="0"/>
              <a:t>actores, </a:t>
            </a:r>
            <a:r>
              <a:rPr lang="es-MX" dirty="0"/>
              <a:t>esos </a:t>
            </a:r>
            <a:r>
              <a:rPr lang="es-MX" sz="3200" b="1" dirty="0"/>
              <a:t>“Yoes” </a:t>
            </a:r>
            <a:r>
              <a:rPr lang="es-MX" dirty="0"/>
              <a:t>que originan las siempre </a:t>
            </a:r>
            <a:r>
              <a:rPr lang="es-MX" b="1" dirty="0"/>
              <a:t>repetidas escenas</a:t>
            </a:r>
            <a:r>
              <a:rPr lang="es-MX" dirty="0"/>
              <a:t> de nuestra vida, entonces la </a:t>
            </a:r>
            <a:r>
              <a:rPr lang="es-MX" b="1" dirty="0"/>
              <a:t>repetición</a:t>
            </a:r>
            <a:r>
              <a:rPr lang="es-MX" dirty="0"/>
              <a:t> de tales circunstancias </a:t>
            </a:r>
            <a:r>
              <a:rPr lang="es-MX" dirty="0" smtClean="0"/>
              <a:t>sería </a:t>
            </a:r>
            <a:r>
              <a:rPr lang="es-MX" dirty="0"/>
              <a:t>algo más que imposible.</a:t>
            </a:r>
            <a:endParaRPr lang="es-MX" b="1" dirty="0"/>
          </a:p>
        </p:txBody>
      </p:sp>
      <p:sp>
        <p:nvSpPr>
          <p:cNvPr id="10" name="Google Shape;90;p14"/>
          <p:cNvSpPr txBox="1">
            <a:spLocks/>
          </p:cNvSpPr>
          <p:nvPr/>
        </p:nvSpPr>
        <p:spPr>
          <a:xfrm>
            <a:off x="1328977" y="1823128"/>
            <a:ext cx="4891713" cy="842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333" b="1" dirty="0">
                <a:solidFill>
                  <a:schemeClr val="bg1">
                    <a:lumMod val="50000"/>
                  </a:schemeClr>
                </a:solidFill>
              </a:rPr>
              <a:t>SI </a:t>
            </a:r>
            <a:r>
              <a:rPr lang="es-MX" sz="4333" b="1" dirty="0">
                <a:solidFill>
                  <a:srgbClr val="0DB7C4"/>
                </a:solidFill>
              </a:rPr>
              <a:t>DESINTEGRAMOS</a:t>
            </a:r>
            <a:endParaRPr lang="en-US" sz="4333" b="1" dirty="0">
              <a:solidFill>
                <a:srgbClr val="0DB7C4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9" t="18990" r="34648" b="14747"/>
          <a:stretch/>
        </p:blipFill>
        <p:spPr>
          <a:xfrm>
            <a:off x="10887152" y="4314214"/>
            <a:ext cx="612120" cy="118103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9" t="18990" r="34648" b="14747"/>
          <a:stretch/>
        </p:blipFill>
        <p:spPr>
          <a:xfrm>
            <a:off x="10230964" y="4186258"/>
            <a:ext cx="612120" cy="118103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9" t="18990" r="34648" b="14747"/>
          <a:stretch/>
        </p:blipFill>
        <p:spPr>
          <a:xfrm>
            <a:off x="9567256" y="4025178"/>
            <a:ext cx="612120" cy="118103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93DAB601-1B83-4869-ACA0-0565DD11D5C9}"/>
              </a:ext>
            </a:extLst>
          </p:cNvPr>
          <p:cNvSpPr/>
          <p:nvPr/>
        </p:nvSpPr>
        <p:spPr>
          <a:xfrm>
            <a:off x="1284909" y="5180022"/>
            <a:ext cx="4839946" cy="1280856"/>
          </a:xfrm>
          <a:prstGeom prst="rect">
            <a:avLst/>
          </a:prstGeom>
          <a:noFill/>
          <a:ln>
            <a:solidFill>
              <a:srgbClr val="0DB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i="1" dirty="0">
                <a:solidFill>
                  <a:srgbClr val="0DB7C4"/>
                </a:solidFill>
              </a:rPr>
              <a:t>Sin actores no puede haber escenas; esto es algo irrebatible, irrefutable.</a:t>
            </a:r>
          </a:p>
        </p:txBody>
      </p:sp>
      <p:sp>
        <p:nvSpPr>
          <p:cNvPr id="13" name="Google Shape;81;p13"/>
          <p:cNvSpPr txBox="1">
            <a:spLocks/>
          </p:cNvSpPr>
          <p:nvPr/>
        </p:nvSpPr>
        <p:spPr>
          <a:xfrm>
            <a:off x="963726" y="801210"/>
            <a:ext cx="3516616" cy="7011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667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Ley de Recurrencia</a:t>
            </a:r>
            <a:endParaRPr lang="es-CO" sz="2667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25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449891" y="4859077"/>
            <a:ext cx="2431940" cy="567698"/>
          </a:xfrm>
          <a:prstGeom prst="rect">
            <a:avLst/>
          </a:prstGeom>
        </p:spPr>
        <p:txBody>
          <a:bodyPr vert="horz" wrap="square" lIns="0" tIns="24553" rIns="0" bIns="0" rtlCol="0">
            <a:spAutoFit/>
          </a:bodyPr>
          <a:lstStyle/>
          <a:p>
            <a:pPr marL="16086" marR="7620" algn="just">
              <a:lnSpc>
                <a:spcPct val="98400"/>
              </a:lnSpc>
              <a:spcBef>
                <a:spcPts val="193"/>
              </a:spcBef>
              <a:tabLst>
                <a:tab pos="3675288" algn="l"/>
              </a:tabLst>
            </a:pPr>
            <a:r>
              <a:rPr lang="es-CO" sz="3600" b="1" spc="-393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+mj-ea"/>
                <a:cs typeface="Verdana"/>
              </a:rPr>
              <a:t>Por </a:t>
            </a:r>
            <a:r>
              <a:rPr lang="es-CO" sz="3600" b="1" spc="-393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+mj-ea"/>
                <a:cs typeface="Verdana"/>
              </a:rPr>
              <a:t>  </a:t>
            </a:r>
            <a:r>
              <a:rPr lang="es-CO" sz="3600" b="1" spc="-393" dirty="0" smtClean="0">
                <a:solidFill>
                  <a:schemeClr val="bg2"/>
                </a:solidFill>
                <a:latin typeface="Source Sans Pro" panose="020B0503030403020204" pitchFamily="34" charset="0"/>
                <a:ea typeface="+mj-ea"/>
                <a:cs typeface="Verdana"/>
              </a:rPr>
              <a:t>telepatía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0" y="0"/>
            <a:ext cx="892387" cy="1428596"/>
          </a:xfrm>
          <a:prstGeom prst="rect">
            <a:avLst/>
          </a:prstGeom>
          <a:solidFill>
            <a:srgbClr val="0DB7C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0" dirty="0">
              <a:latin typeface="Times New Roman"/>
              <a:cs typeface="Times New Roman"/>
            </a:endParaRPr>
          </a:p>
          <a:p>
            <a:pPr algn="ctr">
              <a:spcBef>
                <a:spcPts val="2485"/>
              </a:spcBef>
            </a:pPr>
            <a:endParaRPr sz="3200" dirty="0">
              <a:latin typeface="Verdana"/>
              <a:cs typeface="Verdana"/>
            </a:endParaRPr>
          </a:p>
        </p:txBody>
      </p:sp>
      <p:sp>
        <p:nvSpPr>
          <p:cNvPr id="7" name="Google Shape;81;p13"/>
          <p:cNvSpPr txBox="1">
            <a:spLocks/>
          </p:cNvSpPr>
          <p:nvPr/>
        </p:nvSpPr>
        <p:spPr>
          <a:xfrm>
            <a:off x="963726" y="669719"/>
            <a:ext cx="3516616" cy="7011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667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Ley de Recurrencia</a:t>
            </a:r>
            <a:endParaRPr lang="es-CO" sz="2667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  <p:sp>
        <p:nvSpPr>
          <p:cNvPr id="8" name="Google Shape;90;p14"/>
          <p:cNvSpPr txBox="1">
            <a:spLocks/>
          </p:cNvSpPr>
          <p:nvPr/>
        </p:nvSpPr>
        <p:spPr>
          <a:xfrm>
            <a:off x="874654" y="1206848"/>
            <a:ext cx="11317345" cy="118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800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¿CÓMO SE GESTAN </a:t>
            </a:r>
            <a:r>
              <a:rPr lang="es-MX" sz="4800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LAS RECURRENCIAS?</a:t>
            </a:r>
            <a:endParaRPr lang="en-US" sz="4800" b="1" dirty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  <p:sp>
        <p:nvSpPr>
          <p:cNvPr id="9" name="object 5"/>
          <p:cNvSpPr txBox="1"/>
          <p:nvPr/>
        </p:nvSpPr>
        <p:spPr>
          <a:xfrm>
            <a:off x="4988218" y="4887999"/>
            <a:ext cx="3225085" cy="1136251"/>
          </a:xfrm>
          <a:prstGeom prst="rect">
            <a:avLst/>
          </a:prstGeom>
        </p:spPr>
        <p:txBody>
          <a:bodyPr vert="horz" wrap="square" lIns="0" tIns="24553" rIns="0" bIns="0" rtlCol="0">
            <a:spAutoFit/>
          </a:bodyPr>
          <a:lstStyle/>
          <a:p>
            <a:pPr marL="16086" marR="7620" algn="just">
              <a:lnSpc>
                <a:spcPct val="98400"/>
              </a:lnSpc>
              <a:spcBef>
                <a:spcPts val="193"/>
              </a:spcBef>
              <a:tabLst>
                <a:tab pos="3675288" algn="l"/>
              </a:tabLst>
            </a:pPr>
            <a:r>
              <a:rPr lang="es-CO" sz="3600" b="1" spc="-393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+mj-ea"/>
                <a:cs typeface="Verdana"/>
              </a:rPr>
              <a:t>Por  </a:t>
            </a:r>
            <a:r>
              <a:rPr lang="es-CO" sz="3600" b="1" spc="-393" dirty="0" smtClean="0">
                <a:solidFill>
                  <a:schemeClr val="bg2"/>
                </a:solidFill>
                <a:latin typeface="Source Sans Pro" panose="020B0503030403020204" pitchFamily="34" charset="0"/>
                <a:ea typeface="+mj-ea"/>
                <a:cs typeface="Verdana"/>
              </a:rPr>
              <a:t>Personalidad</a:t>
            </a:r>
          </a:p>
          <a:p>
            <a:pPr marL="16086" marR="7620" algn="just">
              <a:lnSpc>
                <a:spcPct val="98400"/>
              </a:lnSpc>
              <a:spcBef>
                <a:spcPts val="193"/>
              </a:spcBef>
              <a:tabLst>
                <a:tab pos="3675288" algn="l"/>
              </a:tabLst>
            </a:pPr>
            <a:endParaRPr sz="3600" b="1" spc="-393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  <a:ea typeface="+mj-ea"/>
              <a:cs typeface="Verdana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10956" r="7829" b="10697"/>
          <a:stretch/>
        </p:blipFill>
        <p:spPr>
          <a:xfrm>
            <a:off x="8487265" y="1887817"/>
            <a:ext cx="3324065" cy="310300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44" y="2034221"/>
            <a:ext cx="3816157" cy="3090195"/>
          </a:xfrm>
          <a:prstGeom prst="rect">
            <a:avLst/>
          </a:prstGeom>
        </p:spPr>
      </p:pic>
      <p:pic>
        <p:nvPicPr>
          <p:cNvPr id="5122" name="Picture 2" descr="De cerebro a cerebro: la ciencia se abre camino hacia la telepatía | El  HuffP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r="15522"/>
          <a:stretch/>
        </p:blipFill>
        <p:spPr bwMode="auto">
          <a:xfrm>
            <a:off x="873497" y="2038623"/>
            <a:ext cx="3288571" cy="295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ject 5"/>
          <p:cNvSpPr txBox="1"/>
          <p:nvPr/>
        </p:nvSpPr>
        <p:spPr>
          <a:xfrm>
            <a:off x="9146719" y="4831932"/>
            <a:ext cx="2151913" cy="567698"/>
          </a:xfrm>
          <a:prstGeom prst="rect">
            <a:avLst/>
          </a:prstGeom>
        </p:spPr>
        <p:txBody>
          <a:bodyPr vert="horz" wrap="square" lIns="0" tIns="24553" rIns="0" bIns="0" rtlCol="0">
            <a:spAutoFit/>
          </a:bodyPr>
          <a:lstStyle/>
          <a:p>
            <a:pPr marL="16086" marR="7620" algn="just">
              <a:lnSpc>
                <a:spcPct val="98400"/>
              </a:lnSpc>
              <a:spcBef>
                <a:spcPts val="193"/>
              </a:spcBef>
              <a:tabLst>
                <a:tab pos="3675288" algn="l"/>
              </a:tabLst>
            </a:pPr>
            <a:r>
              <a:rPr lang="es-CO" sz="3600" b="1" spc="-393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+mj-ea"/>
                <a:cs typeface="Verdana"/>
              </a:rPr>
              <a:t>Por  </a:t>
            </a:r>
            <a:r>
              <a:rPr lang="es-CO" sz="3600" b="1" spc="-393" dirty="0" smtClean="0">
                <a:solidFill>
                  <a:schemeClr val="bg2"/>
                </a:solidFill>
                <a:latin typeface="Source Sans Pro" panose="020B0503030403020204" pitchFamily="34" charset="0"/>
                <a:ea typeface="+mj-ea"/>
                <a:cs typeface="Verdana"/>
              </a:rPr>
              <a:t>Intelecto</a:t>
            </a:r>
            <a:endParaRPr sz="3600" b="1" spc="-393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  <a:ea typeface="+mj-ea"/>
              <a:cs typeface="Verdana"/>
            </a:endParaRPr>
          </a:p>
        </p:txBody>
      </p:sp>
      <p:sp>
        <p:nvSpPr>
          <p:cNvPr id="17" name="Google Shape;90;p14"/>
          <p:cNvSpPr txBox="1">
            <a:spLocks/>
          </p:cNvSpPr>
          <p:nvPr/>
        </p:nvSpPr>
        <p:spPr>
          <a:xfrm>
            <a:off x="4157906" y="5993641"/>
            <a:ext cx="4294635" cy="1019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</a:rPr>
              <a:t>NUESTRA </a:t>
            </a:r>
            <a:r>
              <a:rPr lang="es-MX" sz="4000" b="1" dirty="0">
                <a:solidFill>
                  <a:srgbClr val="0DB7C4"/>
                </a:solidFill>
                <a:latin typeface="Source Sans Pro" panose="020B0503030403020204" pitchFamily="34" charset="0"/>
              </a:rPr>
              <a:t>RAZÓN.</a:t>
            </a:r>
            <a:endParaRPr lang="en-US" sz="4000" b="1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18" name="Google Shape;91;p14"/>
          <p:cNvSpPr txBox="1">
            <a:spLocks noGrp="1"/>
          </p:cNvSpPr>
          <p:nvPr>
            <p:ph type="body" idx="1"/>
          </p:nvPr>
        </p:nvSpPr>
        <p:spPr>
          <a:xfrm>
            <a:off x="2359094" y="5232437"/>
            <a:ext cx="8348464" cy="82669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</a:rPr>
              <a:t>Todos </a:t>
            </a: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</a:rPr>
              <a:t>estos compromisos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 de los </a:t>
            </a: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</a:rPr>
              <a:t>“Yoes”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que dentro de nosotros moran, se </a:t>
            </a: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</a:rPr>
              <a:t>suceden por debajo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de</a:t>
            </a:r>
          </a:p>
        </p:txBody>
      </p:sp>
      <p:sp>
        <p:nvSpPr>
          <p:cNvPr id="15" name="Google Shape;92;p14"/>
          <p:cNvSpPr txBox="1">
            <a:spLocks noGrp="1"/>
          </p:cNvSpPr>
          <p:nvPr>
            <p:ph type="sldNum" idx="4294967295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CO" sz="3200" dirty="0" smtClean="0">
                <a:solidFill>
                  <a:schemeClr val="bg1"/>
                </a:solidFill>
                <a:latin typeface="Dosis" panose="020B0604020202020204" charset="0"/>
              </a:rPr>
              <a:t>  19</a:t>
            </a:r>
            <a:endParaRPr sz="3200" dirty="0">
              <a:solidFill>
                <a:schemeClr val="bg1"/>
              </a:solidFill>
              <a:latin typeface="Do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6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0" y="280947"/>
            <a:ext cx="7600950" cy="427905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660525" y="5329657"/>
            <a:ext cx="85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Objetivo: </a:t>
            </a:r>
            <a:r>
              <a:rPr lang="es-CO" sz="28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Comprender como funcionan las leyes de retorno y recurrencia y </a:t>
            </a:r>
            <a:r>
              <a:rPr lang="es-CO" sz="28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como </a:t>
            </a:r>
            <a:r>
              <a:rPr lang="es-CO" sz="2800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trascenderlas</a:t>
            </a:r>
            <a:r>
              <a:rPr lang="es-CO" sz="2800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. </a:t>
            </a:r>
            <a:endParaRPr lang="es-CO" sz="2800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3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2"/>
          <p:cNvSpPr/>
          <p:nvPr/>
        </p:nvSpPr>
        <p:spPr>
          <a:xfrm>
            <a:off x="7731761" y="4364736"/>
            <a:ext cx="453135" cy="873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89"/>
          </a:p>
        </p:txBody>
      </p:sp>
      <p:sp>
        <p:nvSpPr>
          <p:cNvPr id="21" name="object 12"/>
          <p:cNvSpPr/>
          <p:nvPr/>
        </p:nvSpPr>
        <p:spPr>
          <a:xfrm>
            <a:off x="7934961" y="4567936"/>
            <a:ext cx="453135" cy="873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89"/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84" y="3197966"/>
            <a:ext cx="4233217" cy="3601292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527" y="3266681"/>
            <a:ext cx="4064000" cy="346386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742" y="2803752"/>
            <a:ext cx="4688021" cy="3995729"/>
          </a:xfrm>
          <a:prstGeom prst="rect">
            <a:avLst/>
          </a:prstGeom>
        </p:spPr>
      </p:pic>
      <p:sp>
        <p:nvSpPr>
          <p:cNvPr id="38" name="CuadroTexto 37"/>
          <p:cNvSpPr txBox="1"/>
          <p:nvPr/>
        </p:nvSpPr>
        <p:spPr>
          <a:xfrm>
            <a:off x="752949" y="222546"/>
            <a:ext cx="1056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333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MIENTRAS NUESTRO</a:t>
            </a:r>
            <a:r>
              <a:rPr lang="es-CO" sz="40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 </a:t>
            </a:r>
            <a:r>
              <a:rPr lang="es-CO" sz="4000" b="1" dirty="0">
                <a:solidFill>
                  <a:schemeClr val="bg2"/>
                </a:solidFill>
                <a:latin typeface="Source Sans Pro" panose="020B0503030403020204" pitchFamily="34" charset="0"/>
              </a:rPr>
              <a:t>EGO </a:t>
            </a:r>
            <a:r>
              <a:rPr lang="es-CO" sz="3333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EXISTA, ESTAMOS OBLIGADOS A </a:t>
            </a:r>
            <a:r>
              <a:rPr lang="es-CO" sz="4000" b="1" dirty="0">
                <a:solidFill>
                  <a:schemeClr val="bg2"/>
                </a:solidFill>
                <a:latin typeface="Source Sans Pro" panose="020B0503030403020204" pitchFamily="34" charset="0"/>
              </a:rPr>
              <a:t>REPETIR NUESTRA VIDA </a:t>
            </a:r>
            <a:r>
              <a:rPr lang="es-CO" sz="3333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EN TODAS LAS </a:t>
            </a:r>
            <a:r>
              <a:rPr lang="es-CO" sz="40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108 </a:t>
            </a:r>
            <a:r>
              <a:rPr lang="es-CO" sz="3333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EXISTENCIAS.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338730" y="5908884"/>
            <a:ext cx="1185217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89" dirty="0"/>
              <a:t>ROBO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546" y="6062054"/>
            <a:ext cx="1259949" cy="658425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271" y="5976885"/>
            <a:ext cx="1259949" cy="658425"/>
          </a:xfrm>
          <a:prstGeom prst="rect">
            <a:avLst/>
          </a:prstGeom>
        </p:spPr>
      </p:pic>
      <p:sp>
        <p:nvSpPr>
          <p:cNvPr id="48" name="CuadroTexto 47"/>
          <p:cNvSpPr txBox="1"/>
          <p:nvPr/>
        </p:nvSpPr>
        <p:spPr>
          <a:xfrm>
            <a:off x="1524961" y="4872456"/>
            <a:ext cx="2136236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89" dirty="0"/>
              <a:t>ADULTERIO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9107142" y="4726800"/>
            <a:ext cx="2071116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89" dirty="0"/>
              <a:t>ADULTERIO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5316464" y="4871742"/>
            <a:ext cx="2113278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89" dirty="0"/>
              <a:t>ADULTERIO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752949" y="3215105"/>
            <a:ext cx="1838865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89" dirty="0"/>
              <a:t>SUICIDIO</a:t>
            </a: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6640" y="3117180"/>
            <a:ext cx="1910245" cy="666553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546" y="2825089"/>
            <a:ext cx="1910245" cy="666553"/>
          </a:xfrm>
          <a:prstGeom prst="rect">
            <a:avLst/>
          </a:prstGeom>
        </p:spPr>
      </p:pic>
      <p:sp>
        <p:nvSpPr>
          <p:cNvPr id="17" name="Google Shape;92;p14"/>
          <p:cNvSpPr txBox="1">
            <a:spLocks noGrp="1"/>
          </p:cNvSpPr>
          <p:nvPr>
            <p:ph type="sldNum" idx="4294967295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CO" sz="3200" dirty="0" smtClean="0">
                <a:solidFill>
                  <a:schemeClr val="bg1"/>
                </a:solidFill>
                <a:latin typeface="Dosis" panose="020B0604020202020204" charset="0"/>
              </a:rPr>
              <a:t>  20</a:t>
            </a:r>
            <a:endParaRPr sz="3200" dirty="0">
              <a:solidFill>
                <a:schemeClr val="bg1"/>
              </a:solidFill>
              <a:latin typeface="Do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8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1912964" y="1780561"/>
            <a:ext cx="2776981" cy="61577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 indent="0" algn="ctr">
              <a:spcBef>
                <a:spcPts val="0"/>
              </a:spcBef>
              <a:buNone/>
            </a:pPr>
            <a:r>
              <a:rPr lang="es-MX" sz="3733" dirty="0"/>
              <a:t>Somos 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 dirty="0"/>
          </a:p>
        </p:txBody>
      </p:sp>
      <p:sp>
        <p:nvSpPr>
          <p:cNvPr id="9" name="Google Shape;90;p14"/>
          <p:cNvSpPr txBox="1">
            <a:spLocks/>
          </p:cNvSpPr>
          <p:nvPr/>
        </p:nvSpPr>
        <p:spPr>
          <a:xfrm>
            <a:off x="1293607" y="2352256"/>
            <a:ext cx="4015697" cy="90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MX" sz="3600" b="1" dirty="0">
                <a:solidFill>
                  <a:schemeClr val="accent6">
                    <a:lumMod val="75000"/>
                  </a:schemeClr>
                </a:solidFill>
              </a:rPr>
              <a:t>MÍSEROS </a:t>
            </a:r>
            <a:r>
              <a:rPr lang="es-MX" sz="3600" b="1" dirty="0">
                <a:solidFill>
                  <a:srgbClr val="0DB7C4"/>
                </a:solidFill>
              </a:rPr>
              <a:t>LEÑOS</a:t>
            </a:r>
            <a:endParaRPr lang="en-US" sz="3600" b="1" dirty="0">
              <a:solidFill>
                <a:srgbClr val="0DB7C4"/>
              </a:solidFill>
            </a:endParaRPr>
          </a:p>
        </p:txBody>
      </p:sp>
      <p:sp>
        <p:nvSpPr>
          <p:cNvPr id="22" name="Google Shape;90;p14"/>
          <p:cNvSpPr txBox="1">
            <a:spLocks/>
          </p:cNvSpPr>
          <p:nvPr/>
        </p:nvSpPr>
        <p:spPr>
          <a:xfrm>
            <a:off x="-100" y="3939023"/>
            <a:ext cx="6626493" cy="924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MX" sz="6000" b="1" dirty="0">
                <a:solidFill>
                  <a:srgbClr val="0DB7C4"/>
                </a:solidFill>
              </a:rPr>
              <a:t>MAR DE LA </a:t>
            </a:r>
            <a:r>
              <a:rPr lang="es-MX" sz="6000" b="1" dirty="0">
                <a:solidFill>
                  <a:schemeClr val="accent6">
                    <a:lumMod val="75000"/>
                  </a:schemeClr>
                </a:solidFill>
              </a:rPr>
              <a:t>EXISTENCIA.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Google Shape;91;p14"/>
          <p:cNvSpPr txBox="1">
            <a:spLocks/>
          </p:cNvSpPr>
          <p:nvPr/>
        </p:nvSpPr>
        <p:spPr>
          <a:xfrm>
            <a:off x="892700" y="2802528"/>
            <a:ext cx="4817512" cy="60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spcBef>
                <a:spcPts val="0"/>
              </a:spcBef>
              <a:buNone/>
            </a:pPr>
            <a:r>
              <a:rPr lang="es-MX" sz="3733" dirty="0"/>
              <a:t>arrastrados por las embravecidas olas del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r="13596"/>
          <a:stretch/>
        </p:blipFill>
        <p:spPr>
          <a:xfrm>
            <a:off x="6329569" y="-17588"/>
            <a:ext cx="6035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5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584200" y="1701800"/>
            <a:ext cx="11188700" cy="1953000"/>
          </a:xfrm>
        </p:spPr>
        <p:txBody>
          <a:bodyPr/>
          <a:lstStyle/>
          <a:p>
            <a:pPr marL="50799" indent="0">
              <a:buNone/>
            </a:pPr>
            <a:r>
              <a:rPr lang="es-CO" sz="9600" i="0" dirty="0" smtClean="0"/>
              <a:t>¿COMO TRABAJAR LAS RECURRENCIAS?</a:t>
            </a:r>
            <a:endParaRPr lang="es-CO" sz="9600" b="1" i="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8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892387" cy="1428596"/>
          </a:xfrm>
          <a:prstGeom prst="rect">
            <a:avLst/>
          </a:prstGeom>
          <a:solidFill>
            <a:srgbClr val="0DB7C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0" dirty="0">
              <a:latin typeface="Times New Roman"/>
              <a:cs typeface="Times New Roman"/>
            </a:endParaRPr>
          </a:p>
          <a:p>
            <a:pPr marL="847" algn="ctr">
              <a:spcBef>
                <a:spcPts val="2485"/>
              </a:spcBef>
            </a:pPr>
            <a:endParaRPr sz="32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60210" y="952500"/>
            <a:ext cx="8934790" cy="228780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60958" algn="ctr">
              <a:lnSpc>
                <a:spcPts val="3180"/>
              </a:lnSpc>
              <a:spcBef>
                <a:spcPts val="140"/>
              </a:spcBef>
            </a:pPr>
            <a:r>
              <a:rPr sz="2800" spc="-40" dirty="0">
                <a:solidFill>
                  <a:srgbClr val="415564"/>
                </a:solidFill>
                <a:latin typeface="Source Sans Pro" panose="020B0503030403020204" pitchFamily="34" charset="0"/>
              </a:rPr>
              <a:t>Reflexionando</a:t>
            </a:r>
            <a:r>
              <a:rPr sz="2800" spc="-272" dirty="0">
                <a:solidFill>
                  <a:srgbClr val="415564"/>
                </a:solidFill>
                <a:latin typeface="Source Sans Pro" panose="020B0503030403020204" pitchFamily="34" charset="0"/>
              </a:rPr>
              <a:t> </a:t>
            </a:r>
            <a:r>
              <a:rPr sz="2800" spc="-27" dirty="0" err="1">
                <a:solidFill>
                  <a:srgbClr val="415564"/>
                </a:solidFill>
                <a:latin typeface="Source Sans Pro" panose="020B0503030403020204" pitchFamily="34" charset="0"/>
              </a:rPr>
              <a:t>seriamente</a:t>
            </a:r>
            <a:r>
              <a:rPr sz="2800" spc="-400" dirty="0">
                <a:solidFill>
                  <a:srgbClr val="415564"/>
                </a:solidFill>
                <a:latin typeface="Source Sans Pro" panose="020B0503030403020204" pitchFamily="34" charset="0"/>
              </a:rPr>
              <a:t> </a:t>
            </a:r>
            <a:r>
              <a:rPr lang="es-CO" sz="2800" spc="-400" dirty="0">
                <a:solidFill>
                  <a:srgbClr val="415564"/>
                </a:solidFill>
                <a:latin typeface="Source Sans Pro" panose="020B0503030403020204" pitchFamily="34" charset="0"/>
              </a:rPr>
              <a:t> </a:t>
            </a:r>
            <a:r>
              <a:rPr sz="2800" spc="-27" dirty="0" err="1">
                <a:solidFill>
                  <a:srgbClr val="415564"/>
                </a:solidFill>
                <a:latin typeface="Source Sans Pro" panose="020B0503030403020204" pitchFamily="34" charset="0"/>
              </a:rPr>
              <a:t>sobre</a:t>
            </a:r>
            <a:r>
              <a:rPr lang="es-CO" sz="2800" spc="-27" dirty="0">
                <a:solidFill>
                  <a:srgbClr val="415564"/>
                </a:solidFill>
                <a:latin typeface="Source Sans Pro" panose="020B0503030403020204" pitchFamily="34" charset="0"/>
              </a:rPr>
              <a:t> </a:t>
            </a:r>
            <a:r>
              <a:rPr sz="2800" spc="-387" dirty="0">
                <a:solidFill>
                  <a:srgbClr val="415564"/>
                </a:solidFill>
                <a:latin typeface="Source Sans Pro" panose="020B0503030403020204" pitchFamily="34" charset="0"/>
              </a:rPr>
              <a:t> </a:t>
            </a:r>
            <a:r>
              <a:rPr sz="2800" spc="20" dirty="0" smtClean="0">
                <a:solidFill>
                  <a:srgbClr val="415564"/>
                </a:solidFill>
                <a:latin typeface="Source Sans Pro" panose="020B0503030403020204" pitchFamily="34" charset="0"/>
              </a:rPr>
              <a:t>la</a:t>
            </a:r>
            <a:r>
              <a:rPr lang="es-CO" sz="2800" spc="20" dirty="0" smtClean="0">
                <a:solidFill>
                  <a:srgbClr val="415564"/>
                </a:solidFill>
                <a:latin typeface="Source Sans Pro" panose="020B0503030403020204" pitchFamily="34" charset="0"/>
              </a:rPr>
              <a:t> Ley de Recurrencia</a:t>
            </a:r>
            <a:endParaRPr sz="2800" dirty="0">
              <a:latin typeface="Source Sans Pro" panose="020B0503030403020204" pitchFamily="34" charset="0"/>
              <a:cs typeface="Verdana"/>
            </a:endParaRPr>
          </a:p>
          <a:p>
            <a:pPr algn="ctr">
              <a:lnSpc>
                <a:spcPts val="2933"/>
              </a:lnSpc>
            </a:pPr>
            <a:r>
              <a:rPr lang="es-CO" sz="2800" spc="-27" dirty="0">
                <a:solidFill>
                  <a:srgbClr val="415564"/>
                </a:solidFill>
                <a:latin typeface="Source Sans Pro" panose="020B0503030403020204" pitchFamily="34" charset="0"/>
              </a:rPr>
              <a:t>D</a:t>
            </a:r>
            <a:r>
              <a:rPr sz="2800" spc="-27" dirty="0" err="1">
                <a:solidFill>
                  <a:srgbClr val="415564"/>
                </a:solidFill>
                <a:latin typeface="Source Sans Pro" panose="020B0503030403020204" pitchFamily="34" charset="0"/>
              </a:rPr>
              <a:t>escubrimos</a:t>
            </a:r>
            <a:r>
              <a:rPr lang="es-CO" sz="2800" spc="-433" dirty="0">
                <a:solidFill>
                  <a:srgbClr val="415564"/>
                </a:solidFill>
                <a:latin typeface="Source Sans Pro" panose="020B0503030403020204" pitchFamily="34" charset="0"/>
              </a:rPr>
              <a:t> </a:t>
            </a:r>
            <a:r>
              <a:rPr lang="es-CO" sz="2800" spc="-27" dirty="0">
                <a:solidFill>
                  <a:srgbClr val="415564"/>
                </a:solidFill>
                <a:latin typeface="Source Sans Pro" panose="020B0503030403020204" pitchFamily="34" charset="0"/>
              </a:rPr>
              <a:t>que la </a:t>
            </a:r>
          </a:p>
          <a:p>
            <a:pPr algn="ctr">
              <a:lnSpc>
                <a:spcPts val="2933"/>
              </a:lnSpc>
            </a:pPr>
            <a:endParaRPr lang="es-CO" sz="2800" b="1" spc="-27" dirty="0">
              <a:solidFill>
                <a:srgbClr val="415564"/>
              </a:solidFill>
              <a:latin typeface="Source Sans Pro" panose="020B0503030403020204" pitchFamily="34" charset="0"/>
            </a:endParaRPr>
          </a:p>
          <a:p>
            <a:pPr algn="ctr">
              <a:lnSpc>
                <a:spcPts val="2933"/>
              </a:lnSpc>
            </a:pPr>
            <a:r>
              <a:rPr sz="7200" b="1" spc="-1253" dirty="0">
                <a:solidFill>
                  <a:srgbClr val="0DB7C4"/>
                </a:solidFill>
                <a:latin typeface="Source Sans Pro" panose="020B0503030403020204" pitchFamily="34" charset="0"/>
                <a:cs typeface="Verdana"/>
              </a:rPr>
              <a:t>AUTO-</a:t>
            </a:r>
            <a:r>
              <a:rPr sz="7200" b="1" spc="-1253" dirty="0">
                <a:solidFill>
                  <a:srgbClr val="858585"/>
                </a:solidFill>
                <a:latin typeface="Source Sans Pro" panose="020B0503030403020204" pitchFamily="34" charset="0"/>
                <a:cs typeface="Verdana"/>
              </a:rPr>
              <a:t>OBSER</a:t>
            </a:r>
            <a:r>
              <a:rPr lang="es-CO" sz="7200" b="1" spc="-1253" dirty="0">
                <a:solidFill>
                  <a:srgbClr val="858585"/>
                </a:solidFill>
                <a:latin typeface="Source Sans Pro" panose="020B0503030403020204" pitchFamily="34" charset="0"/>
                <a:cs typeface="Verdana"/>
              </a:rPr>
              <a:t>V</a:t>
            </a:r>
            <a:r>
              <a:rPr sz="7200" b="1" spc="-1253" dirty="0">
                <a:solidFill>
                  <a:srgbClr val="858585"/>
                </a:solidFill>
                <a:latin typeface="Source Sans Pro" panose="020B0503030403020204" pitchFamily="34" charset="0"/>
                <a:cs typeface="Verdana"/>
              </a:rPr>
              <a:t>ACIÓN</a:t>
            </a:r>
            <a:endParaRPr lang="es-CO" sz="7200" dirty="0">
              <a:latin typeface="Source Sans Pro" panose="020B0503030403020204" pitchFamily="34" charset="0"/>
              <a:cs typeface="Verdana"/>
            </a:endParaRPr>
          </a:p>
          <a:p>
            <a:pPr algn="ctr">
              <a:lnSpc>
                <a:spcPts val="2933"/>
              </a:lnSpc>
            </a:pPr>
            <a:r>
              <a:rPr sz="2800" spc="-7" dirty="0" err="1">
                <a:solidFill>
                  <a:srgbClr val="415564"/>
                </a:solidFill>
                <a:latin typeface="Source Sans Pro" panose="020B0503030403020204" pitchFamily="34" charset="0"/>
              </a:rPr>
              <a:t>íntima</a:t>
            </a:r>
            <a:r>
              <a:rPr sz="2800" spc="-7" dirty="0">
                <a:solidFill>
                  <a:srgbClr val="415564"/>
                </a:solidFill>
                <a:latin typeface="Source Sans Pro" panose="020B0503030403020204" pitchFamily="34" charset="0"/>
              </a:rPr>
              <a:t>,</a:t>
            </a:r>
            <a:r>
              <a:rPr lang="es-CO" sz="2800" spc="-7" dirty="0">
                <a:solidFill>
                  <a:srgbClr val="415564"/>
                </a:solidFill>
                <a:latin typeface="Source Sans Pro" panose="020B0503030403020204" pitchFamily="34" charset="0"/>
              </a:rPr>
              <a:t>nos permite ver</a:t>
            </a:r>
            <a:r>
              <a:rPr sz="2800" spc="-293" dirty="0">
                <a:solidFill>
                  <a:srgbClr val="415564"/>
                </a:solidFill>
                <a:latin typeface="Source Sans Pro" panose="020B0503030403020204" pitchFamily="34" charset="0"/>
              </a:rPr>
              <a:t> </a:t>
            </a:r>
            <a:r>
              <a:rPr sz="2800" b="1" spc="-20" dirty="0">
                <a:solidFill>
                  <a:srgbClr val="415564"/>
                </a:solidFill>
                <a:latin typeface="Source Sans Pro" panose="020B0503030403020204" pitchFamily="34" charset="0"/>
              </a:rPr>
              <a:t>los</a:t>
            </a:r>
            <a:r>
              <a:rPr sz="2800" b="1" spc="-353" dirty="0">
                <a:solidFill>
                  <a:srgbClr val="415564"/>
                </a:solidFill>
                <a:latin typeface="Source Sans Pro" panose="020B0503030403020204" pitchFamily="34" charset="0"/>
              </a:rPr>
              <a:t> </a:t>
            </a:r>
            <a:r>
              <a:rPr sz="2800" b="1" spc="-33" dirty="0">
                <a:solidFill>
                  <a:srgbClr val="415564"/>
                </a:solidFill>
                <a:latin typeface="Source Sans Pro" panose="020B0503030403020204" pitchFamily="34" charset="0"/>
              </a:rPr>
              <a:t>resortes</a:t>
            </a:r>
            <a:r>
              <a:rPr sz="2800" b="1" spc="-353" dirty="0">
                <a:solidFill>
                  <a:srgbClr val="415564"/>
                </a:solidFill>
                <a:latin typeface="Source Sans Pro" panose="020B0503030403020204" pitchFamily="34" charset="0"/>
              </a:rPr>
              <a:t> </a:t>
            </a:r>
            <a:r>
              <a:rPr sz="2800" b="1" spc="-53" dirty="0">
                <a:solidFill>
                  <a:srgbClr val="415564"/>
                </a:solidFill>
                <a:latin typeface="Source Sans Pro" panose="020B0503030403020204" pitchFamily="34" charset="0"/>
              </a:rPr>
              <a:t>secretos</a:t>
            </a:r>
            <a:r>
              <a:rPr sz="2800" b="1" spc="-373" dirty="0">
                <a:solidFill>
                  <a:srgbClr val="415564"/>
                </a:solidFill>
                <a:latin typeface="Source Sans Pro" panose="020B0503030403020204" pitchFamily="34" charset="0"/>
              </a:rPr>
              <a:t> </a:t>
            </a:r>
            <a:r>
              <a:rPr sz="2800" b="1" spc="-27" dirty="0">
                <a:solidFill>
                  <a:srgbClr val="415564"/>
                </a:solidFill>
                <a:latin typeface="Source Sans Pro" panose="020B0503030403020204" pitchFamily="34" charset="0"/>
              </a:rPr>
              <a:t>de</a:t>
            </a:r>
            <a:r>
              <a:rPr sz="2800" b="1" spc="-253" dirty="0">
                <a:solidFill>
                  <a:srgbClr val="415564"/>
                </a:solidFill>
                <a:latin typeface="Source Sans Pro" panose="020B0503030403020204" pitchFamily="34" charset="0"/>
              </a:rPr>
              <a:t> </a:t>
            </a:r>
            <a:r>
              <a:rPr sz="2800" b="1" spc="-33" dirty="0">
                <a:solidFill>
                  <a:srgbClr val="415564"/>
                </a:solidFill>
                <a:latin typeface="Source Sans Pro" panose="020B0503030403020204" pitchFamily="34" charset="0"/>
              </a:rPr>
              <a:t>esta</a:t>
            </a:r>
            <a:r>
              <a:rPr sz="2800" b="1" spc="-260" dirty="0">
                <a:solidFill>
                  <a:srgbClr val="415564"/>
                </a:solidFill>
                <a:latin typeface="Source Sans Pro" panose="020B0503030403020204" pitchFamily="34" charset="0"/>
              </a:rPr>
              <a:t> </a:t>
            </a:r>
            <a:r>
              <a:rPr sz="2800" b="1" spc="-53" dirty="0">
                <a:solidFill>
                  <a:srgbClr val="415564"/>
                </a:solidFill>
                <a:latin typeface="Source Sans Pro" panose="020B0503030403020204" pitchFamily="34" charset="0"/>
              </a:rPr>
              <a:t>cuestión.</a:t>
            </a:r>
            <a:endParaRPr sz="2800" dirty="0">
              <a:latin typeface="Source Sans Pro" panose="020B0503030403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10" y="3454400"/>
            <a:ext cx="3359489" cy="30956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3454400"/>
            <a:ext cx="3505200" cy="31464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301" y="3454400"/>
            <a:ext cx="3506128" cy="3146425"/>
          </a:xfrm>
          <a:prstGeom prst="rect">
            <a:avLst/>
          </a:prstGeom>
        </p:spPr>
      </p:pic>
      <p:sp>
        <p:nvSpPr>
          <p:cNvPr id="7" name="Google Shape;92;p14"/>
          <p:cNvSpPr txBox="1">
            <a:spLocks noGrp="1"/>
          </p:cNvSpPr>
          <p:nvPr>
            <p:ph type="sldNum" idx="4294967295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CO" sz="3200" dirty="0" smtClean="0">
                <a:solidFill>
                  <a:schemeClr val="bg1"/>
                </a:solidFill>
                <a:latin typeface="Dosis" panose="020B0604020202020204" charset="0"/>
              </a:rPr>
              <a:t>  23</a:t>
            </a:r>
            <a:endParaRPr sz="3200" dirty="0">
              <a:solidFill>
                <a:schemeClr val="bg1"/>
              </a:solidFill>
              <a:latin typeface="Do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72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0" y="0"/>
            <a:ext cx="892387" cy="1428596"/>
          </a:xfrm>
          <a:prstGeom prst="rect">
            <a:avLst/>
          </a:prstGeom>
          <a:solidFill>
            <a:srgbClr val="0DB7C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0" dirty="0">
              <a:latin typeface="Times New Roman"/>
              <a:cs typeface="Times New Roman"/>
            </a:endParaRPr>
          </a:p>
          <a:p>
            <a:pPr marL="288706">
              <a:spcBef>
                <a:spcPts val="2485"/>
              </a:spcBef>
            </a:pPr>
            <a:endParaRPr sz="3200" dirty="0">
              <a:latin typeface="Verdana"/>
              <a:cs typeface="Verdana"/>
            </a:endParaRPr>
          </a:p>
        </p:txBody>
      </p:sp>
      <p:sp>
        <p:nvSpPr>
          <p:cNvPr id="8" name="Google Shape;81;p13"/>
          <p:cNvSpPr txBox="1">
            <a:spLocks/>
          </p:cNvSpPr>
          <p:nvPr/>
        </p:nvSpPr>
        <p:spPr>
          <a:xfrm>
            <a:off x="963726" y="801210"/>
            <a:ext cx="6033974" cy="7011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800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¿Cómo trabajar las Recurrencias?</a:t>
            </a:r>
            <a:endParaRPr lang="es-CO" sz="2800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32F128D7-B121-4238-B5CC-C6E249183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9" r="3176"/>
          <a:stretch/>
        </p:blipFill>
        <p:spPr>
          <a:xfrm>
            <a:off x="6896100" y="0"/>
            <a:ext cx="5295900" cy="6858000"/>
          </a:xfrm>
          <a:prstGeom prst="rect">
            <a:avLst/>
          </a:prstGeom>
        </p:spPr>
      </p:pic>
      <p:sp>
        <p:nvSpPr>
          <p:cNvPr id="17" name="Google Shape;91;p14"/>
          <p:cNvSpPr txBox="1">
            <a:spLocks noGrp="1"/>
          </p:cNvSpPr>
          <p:nvPr>
            <p:ph type="body" idx="1"/>
          </p:nvPr>
        </p:nvSpPr>
        <p:spPr>
          <a:xfrm>
            <a:off x="892387" y="3484781"/>
            <a:ext cx="5470313" cy="25604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CO" sz="2400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Auto </a:t>
            </a:r>
            <a:r>
              <a:rPr lang="es-CO" sz="24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observar </a:t>
            </a:r>
            <a:r>
              <a:rPr lang="es-CO" sz="24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el </a:t>
            </a:r>
            <a:r>
              <a:rPr lang="es-CO" sz="2400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magnetismo, la </a:t>
            </a:r>
            <a:r>
              <a:rPr lang="es-CO" sz="24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telepatía, </a:t>
            </a:r>
            <a:r>
              <a:rPr lang="es-CO" sz="2400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la personalidad </a:t>
            </a:r>
            <a:r>
              <a:rPr lang="es-CO" sz="24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y los procesos que se dan por debajo de la razón</a:t>
            </a:r>
            <a:r>
              <a:rPr lang="es-CO" sz="24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; negarse al </a:t>
            </a:r>
            <a:r>
              <a:rPr lang="es-CO" sz="2400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deseo.</a:t>
            </a:r>
          </a:p>
          <a:p>
            <a:r>
              <a:rPr lang="es-CO" sz="24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R</a:t>
            </a:r>
            <a:r>
              <a:rPr lang="es-CO" sz="2400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ecurrencias </a:t>
            </a:r>
            <a:r>
              <a:rPr lang="es-CO" sz="24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fuertes se deben meditar antes para </a:t>
            </a:r>
            <a:r>
              <a:rPr lang="es-CO" sz="24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restarles fuerza</a:t>
            </a:r>
            <a:r>
              <a:rPr lang="es-CO" sz="24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. </a:t>
            </a:r>
          </a:p>
        </p:txBody>
      </p:sp>
      <p:sp>
        <p:nvSpPr>
          <p:cNvPr id="18" name="Google Shape;90;p14">
            <a:extLst>
              <a:ext uri="{FF2B5EF4-FFF2-40B4-BE49-F238E27FC236}">
                <a16:creationId xmlns="" xmlns:a16="http://schemas.microsoft.com/office/drawing/2014/main" id="{D132E22F-3268-4533-B41A-C28475ACC642}"/>
              </a:ext>
            </a:extLst>
          </p:cNvPr>
          <p:cNvSpPr txBox="1">
            <a:spLocks/>
          </p:cNvSpPr>
          <p:nvPr/>
        </p:nvSpPr>
        <p:spPr>
          <a:xfrm>
            <a:off x="963726" y="1428596"/>
            <a:ext cx="5720507" cy="198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just"/>
            <a:r>
              <a:rPr lang="es-MX" sz="6000" b="1" dirty="0" smtClean="0">
                <a:solidFill>
                  <a:srgbClr val="0DB7C4"/>
                </a:solidFill>
              </a:rPr>
              <a:t>MUERTE</a:t>
            </a:r>
            <a:endParaRPr lang="es-MX" sz="6000" b="1" dirty="0">
              <a:solidFill>
                <a:srgbClr val="0DB7C4"/>
              </a:solidFill>
            </a:endParaRPr>
          </a:p>
          <a:p>
            <a:pPr algn="just"/>
            <a:r>
              <a:rPr lang="es-CO" sz="6000" b="1" dirty="0" smtClean="0">
                <a:solidFill>
                  <a:schemeClr val="accent6">
                    <a:lumMod val="50000"/>
                  </a:schemeClr>
                </a:solidFill>
              </a:rPr>
              <a:t>PSICOLÓGICA</a:t>
            </a:r>
            <a:endParaRPr lang="en-US" sz="6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Google Shape;92;p14"/>
          <p:cNvSpPr txBox="1">
            <a:spLocks noGrp="1"/>
          </p:cNvSpPr>
          <p:nvPr>
            <p:ph type="sldNum" idx="4294967295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CO" sz="3200" dirty="0" smtClean="0">
                <a:solidFill>
                  <a:schemeClr val="bg1"/>
                </a:solidFill>
                <a:latin typeface="Dosis" panose="020B0604020202020204" charset="0"/>
              </a:rPr>
              <a:t>  24</a:t>
            </a:r>
            <a:endParaRPr sz="3200" dirty="0">
              <a:solidFill>
                <a:schemeClr val="bg1"/>
              </a:solidFill>
              <a:latin typeface="Do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8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0" y="0"/>
            <a:ext cx="892387" cy="1428596"/>
          </a:xfrm>
          <a:prstGeom prst="rect">
            <a:avLst/>
          </a:prstGeom>
          <a:solidFill>
            <a:srgbClr val="0DB7C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0" dirty="0">
              <a:latin typeface="Times New Roman"/>
              <a:cs typeface="Times New Roman"/>
            </a:endParaRPr>
          </a:p>
          <a:p>
            <a:pPr marL="288706">
              <a:spcBef>
                <a:spcPts val="2485"/>
              </a:spcBef>
            </a:pPr>
            <a:endParaRPr sz="3200" dirty="0">
              <a:latin typeface="Verdana"/>
              <a:cs typeface="Verdana"/>
            </a:endParaRPr>
          </a:p>
        </p:txBody>
      </p:sp>
      <p:sp>
        <p:nvSpPr>
          <p:cNvPr id="8" name="Google Shape;81;p13"/>
          <p:cNvSpPr txBox="1">
            <a:spLocks/>
          </p:cNvSpPr>
          <p:nvPr/>
        </p:nvSpPr>
        <p:spPr>
          <a:xfrm>
            <a:off x="963726" y="801210"/>
            <a:ext cx="6033974" cy="7011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800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¿Cómo trabajar las Recurrencias?</a:t>
            </a:r>
            <a:endParaRPr lang="es-CO" sz="2800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  <p:sp>
        <p:nvSpPr>
          <p:cNvPr id="17" name="Google Shape;91;p14"/>
          <p:cNvSpPr txBox="1">
            <a:spLocks noGrp="1"/>
          </p:cNvSpPr>
          <p:nvPr>
            <p:ph type="body" idx="1"/>
          </p:nvPr>
        </p:nvSpPr>
        <p:spPr>
          <a:xfrm>
            <a:off x="892387" y="3484781"/>
            <a:ext cx="5284943" cy="25604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lang="es-CO" sz="32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s-CO" sz="3200" dirty="0">
                <a:solidFill>
                  <a:schemeClr val="accent6">
                    <a:lumMod val="50000"/>
                  </a:schemeClr>
                </a:solidFill>
              </a:rPr>
              <a:t>La esencia se fusiona para </a:t>
            </a:r>
            <a:r>
              <a:rPr lang="es-CO" sz="3200" b="1" dirty="0">
                <a:solidFill>
                  <a:schemeClr val="accent6">
                    <a:lumMod val="50000"/>
                  </a:schemeClr>
                </a:solidFill>
              </a:rPr>
              <a:t>no ser atrapada </a:t>
            </a:r>
            <a:r>
              <a:rPr lang="es-CO" sz="3200" dirty="0">
                <a:solidFill>
                  <a:schemeClr val="accent6">
                    <a:lumMod val="50000"/>
                  </a:schemeClr>
                </a:solidFill>
              </a:rPr>
              <a:t>de nuevo. </a:t>
            </a:r>
          </a:p>
        </p:txBody>
      </p:sp>
      <p:sp>
        <p:nvSpPr>
          <p:cNvPr id="18" name="Google Shape;90;p14">
            <a:extLst>
              <a:ext uri="{FF2B5EF4-FFF2-40B4-BE49-F238E27FC236}">
                <a16:creationId xmlns="" xmlns:a16="http://schemas.microsoft.com/office/drawing/2014/main" id="{D132E22F-3268-4533-B41A-C28475ACC642}"/>
              </a:ext>
            </a:extLst>
          </p:cNvPr>
          <p:cNvSpPr txBox="1">
            <a:spLocks/>
          </p:cNvSpPr>
          <p:nvPr/>
        </p:nvSpPr>
        <p:spPr>
          <a:xfrm>
            <a:off x="1014090" y="1428596"/>
            <a:ext cx="5720507" cy="198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just"/>
            <a:r>
              <a:rPr lang="es-CO" sz="6000" b="1" dirty="0" smtClean="0">
                <a:solidFill>
                  <a:srgbClr val="0DB7C4"/>
                </a:solidFill>
              </a:rPr>
              <a:t>NACIMIENTO</a:t>
            </a:r>
          </a:p>
          <a:p>
            <a:pPr algn="just"/>
            <a:r>
              <a:rPr lang="es-CO" sz="6000" b="1" dirty="0" smtClean="0">
                <a:solidFill>
                  <a:schemeClr val="accent6">
                    <a:lumMod val="50000"/>
                  </a:schemeClr>
                </a:solidFill>
              </a:rPr>
              <a:t>ESPIRITUAL</a:t>
            </a:r>
            <a:endParaRPr lang="en-US" sz="6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0"/>
            <a:ext cx="5194300" cy="6858000"/>
          </a:xfrm>
          <a:prstGeom prst="rect">
            <a:avLst/>
          </a:prstGeom>
        </p:spPr>
      </p:pic>
      <p:sp>
        <p:nvSpPr>
          <p:cNvPr id="7" name="Google Shape;92;p14"/>
          <p:cNvSpPr txBox="1">
            <a:spLocks noGrp="1"/>
          </p:cNvSpPr>
          <p:nvPr>
            <p:ph type="sldNum" idx="4294967295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CO" sz="3200" dirty="0" smtClean="0">
                <a:solidFill>
                  <a:schemeClr val="bg1"/>
                </a:solidFill>
                <a:latin typeface="Dosis" panose="020B0604020202020204" charset="0"/>
              </a:rPr>
              <a:t>  25</a:t>
            </a:r>
            <a:endParaRPr sz="3200" dirty="0">
              <a:solidFill>
                <a:schemeClr val="bg1"/>
              </a:solidFill>
              <a:latin typeface="Do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27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0" y="0"/>
            <a:ext cx="892387" cy="1428596"/>
          </a:xfrm>
          <a:prstGeom prst="rect">
            <a:avLst/>
          </a:prstGeom>
          <a:solidFill>
            <a:srgbClr val="0DB7C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0" dirty="0">
              <a:latin typeface="Times New Roman"/>
              <a:cs typeface="Times New Roman"/>
            </a:endParaRPr>
          </a:p>
          <a:p>
            <a:pPr marL="288706">
              <a:spcBef>
                <a:spcPts val="2485"/>
              </a:spcBef>
            </a:pPr>
            <a:endParaRPr sz="3200" dirty="0">
              <a:latin typeface="Verdana"/>
              <a:cs typeface="Verdana"/>
            </a:endParaRPr>
          </a:p>
        </p:txBody>
      </p:sp>
      <p:sp>
        <p:nvSpPr>
          <p:cNvPr id="8" name="Google Shape;81;p13"/>
          <p:cNvSpPr txBox="1">
            <a:spLocks/>
          </p:cNvSpPr>
          <p:nvPr/>
        </p:nvSpPr>
        <p:spPr>
          <a:xfrm>
            <a:off x="963726" y="801210"/>
            <a:ext cx="6033974" cy="7011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800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¿Cómo trabajar las Recurrencias?</a:t>
            </a:r>
            <a:endParaRPr lang="es-CO" sz="2800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  <p:sp>
        <p:nvSpPr>
          <p:cNvPr id="17" name="Google Shape;91;p14"/>
          <p:cNvSpPr txBox="1">
            <a:spLocks noGrp="1"/>
          </p:cNvSpPr>
          <p:nvPr>
            <p:ph type="body" idx="1"/>
          </p:nvPr>
        </p:nvSpPr>
        <p:spPr>
          <a:xfrm>
            <a:off x="892387" y="4040372"/>
            <a:ext cx="5284943" cy="17907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CO" sz="2800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Negocios </a:t>
            </a:r>
            <a:r>
              <a:rPr lang="es-CO" sz="28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conscientes con la ley para </a:t>
            </a:r>
            <a:r>
              <a:rPr lang="es-CO" sz="28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Pagar el Karma </a:t>
            </a:r>
            <a:r>
              <a:rPr lang="es-CO" sz="28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de recurrencias y </a:t>
            </a:r>
            <a:r>
              <a:rPr lang="es-CO" sz="28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poder trascenderlas. </a:t>
            </a:r>
          </a:p>
        </p:txBody>
      </p:sp>
      <p:sp>
        <p:nvSpPr>
          <p:cNvPr id="18" name="Google Shape;90;p14">
            <a:extLst>
              <a:ext uri="{FF2B5EF4-FFF2-40B4-BE49-F238E27FC236}">
                <a16:creationId xmlns="" xmlns:a16="http://schemas.microsoft.com/office/drawing/2014/main" id="{D132E22F-3268-4533-B41A-C28475ACC642}"/>
              </a:ext>
            </a:extLst>
          </p:cNvPr>
          <p:cNvSpPr txBox="1">
            <a:spLocks/>
          </p:cNvSpPr>
          <p:nvPr/>
        </p:nvSpPr>
        <p:spPr>
          <a:xfrm>
            <a:off x="963726" y="1428596"/>
            <a:ext cx="5720507" cy="198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just"/>
            <a:r>
              <a:rPr lang="es-CO" sz="6000" b="1" dirty="0" smtClean="0">
                <a:solidFill>
                  <a:schemeClr val="accent6">
                    <a:lumMod val="50000"/>
                  </a:schemeClr>
                </a:solidFill>
              </a:rPr>
              <a:t>SACRIFICIO </a:t>
            </a:r>
            <a:r>
              <a:rPr lang="es-CO" sz="6000" b="1" dirty="0" smtClean="0">
                <a:solidFill>
                  <a:srgbClr val="0DB7C4"/>
                </a:solidFill>
              </a:rPr>
              <a:t>POR</a:t>
            </a:r>
          </a:p>
          <a:p>
            <a:pPr algn="just"/>
            <a:r>
              <a:rPr lang="es-CO" sz="6000" b="1" dirty="0" smtClean="0">
                <a:solidFill>
                  <a:srgbClr val="0DB7C4"/>
                </a:solidFill>
              </a:rPr>
              <a:t>LA HUMANIDAD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63"/>
          <a:stretch/>
        </p:blipFill>
        <p:spPr>
          <a:xfrm>
            <a:off x="6870700" y="-16014"/>
            <a:ext cx="5321300" cy="6874014"/>
          </a:xfrm>
          <a:prstGeom prst="rect">
            <a:avLst/>
          </a:prstGeom>
        </p:spPr>
      </p:pic>
      <p:sp>
        <p:nvSpPr>
          <p:cNvPr id="7" name="Google Shape;92;p14"/>
          <p:cNvSpPr txBox="1">
            <a:spLocks noGrp="1"/>
          </p:cNvSpPr>
          <p:nvPr>
            <p:ph type="sldNum" idx="4294967295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CO" sz="3200" dirty="0" smtClean="0">
                <a:solidFill>
                  <a:schemeClr val="bg1"/>
                </a:solidFill>
                <a:latin typeface="Dosis" panose="020B0604020202020204" charset="0"/>
              </a:rPr>
              <a:t>  26</a:t>
            </a:r>
            <a:endParaRPr sz="3200" dirty="0">
              <a:solidFill>
                <a:schemeClr val="bg1"/>
              </a:solidFill>
              <a:latin typeface="Do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1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2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2468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27</a:t>
            </a:fld>
            <a:endParaRPr/>
          </a:p>
        </p:txBody>
      </p:sp>
      <p:sp>
        <p:nvSpPr>
          <p:cNvPr id="5" name="Google Shape;91;p14"/>
          <p:cNvSpPr txBox="1">
            <a:spLocks noGrp="1"/>
          </p:cNvSpPr>
          <p:nvPr>
            <p:ph type="title"/>
          </p:nvPr>
        </p:nvSpPr>
        <p:spPr>
          <a:xfrm>
            <a:off x="0" y="1723200"/>
            <a:ext cx="2468800" cy="1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buNone/>
            </a:pPr>
            <a:r>
              <a:rPr lang="es-MX" dirty="0">
                <a:solidFill>
                  <a:schemeClr val="bg1"/>
                </a:solidFill>
              </a:rPr>
              <a:t>Así es como </a:t>
            </a:r>
            <a:r>
              <a:rPr lang="es-MX" b="1" dirty="0" smtClean="0">
                <a:solidFill>
                  <a:schemeClr val="bg1"/>
                </a:solidFill>
              </a:rPr>
              <a:t>podemos </a:t>
            </a:r>
            <a:r>
              <a:rPr lang="es-MX" b="1" dirty="0" err="1" smtClean="0">
                <a:solidFill>
                  <a:schemeClr val="bg1"/>
                </a:solidFill>
              </a:rPr>
              <a:t>liberanos</a:t>
            </a:r>
            <a:r>
              <a:rPr lang="es-MX" b="1" dirty="0" smtClean="0">
                <a:solidFill>
                  <a:schemeClr val="bg1"/>
                </a:solidFill>
              </a:rPr>
              <a:t> </a:t>
            </a:r>
            <a:r>
              <a:rPr lang="es-MX" dirty="0" smtClean="0">
                <a:solidFill>
                  <a:schemeClr val="bg1"/>
                </a:solidFill>
              </a:rPr>
              <a:t>de </a:t>
            </a:r>
            <a:r>
              <a:rPr lang="es-MX" dirty="0">
                <a:solidFill>
                  <a:schemeClr val="bg1"/>
                </a:solidFill>
              </a:rPr>
              <a:t>las Leyes de </a:t>
            </a:r>
            <a:r>
              <a:rPr lang="es-MX" b="1" dirty="0">
                <a:solidFill>
                  <a:schemeClr val="bg1"/>
                </a:solidFill>
              </a:rPr>
              <a:t>Retorno y Recurrencia; </a:t>
            </a:r>
            <a:r>
              <a:rPr lang="es-MX" dirty="0">
                <a:solidFill>
                  <a:schemeClr val="bg1"/>
                </a:solidFill>
              </a:rPr>
              <a:t>así podemos hacernos libres de verdad.</a:t>
            </a:r>
            <a:endParaRPr lang="es-MX" b="1" dirty="0">
              <a:solidFill>
                <a:schemeClr val="bg1"/>
              </a:solidFill>
            </a:endParaRPr>
          </a:p>
          <a:p>
            <a:pPr marL="101597" indent="0" algn="ctr">
              <a:buNone/>
            </a:pPr>
            <a:endParaRPr lang="es-MX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2155300" y="0"/>
            <a:ext cx="7881200" cy="502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s-MX" sz="5333" b="1" i="0" dirty="0"/>
              <a:t>PRÓXIMA </a:t>
            </a:r>
          </a:p>
          <a:p>
            <a:pPr marL="0" indent="0">
              <a:buNone/>
            </a:pPr>
            <a:r>
              <a:rPr lang="es-MX" sz="5333" b="1" i="0" dirty="0"/>
              <a:t>CONFERENCIA</a:t>
            </a:r>
            <a:r>
              <a:rPr lang="en" sz="5333" b="1" i="0" dirty="0"/>
              <a:t>.</a:t>
            </a:r>
          </a:p>
          <a:p>
            <a:pPr marL="0" indent="0">
              <a:buNone/>
            </a:pPr>
            <a:r>
              <a:rPr lang="en" sz="3467" b="1" i="0" dirty="0"/>
              <a:t>Conferencia 13 / Fase A</a:t>
            </a:r>
            <a:endParaRPr sz="3467" b="1" i="0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28</a:t>
            </a:fld>
            <a:endParaRPr/>
          </a:p>
        </p:txBody>
      </p:sp>
      <p:sp>
        <p:nvSpPr>
          <p:cNvPr id="4" name="Google Shape;99;p15"/>
          <p:cNvSpPr txBox="1">
            <a:spLocks/>
          </p:cNvSpPr>
          <p:nvPr/>
        </p:nvSpPr>
        <p:spPr>
          <a:xfrm>
            <a:off x="817318" y="5026400"/>
            <a:ext cx="10557164" cy="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/>
            <a:r>
              <a:rPr lang="es-MX" sz="2667" b="1" dirty="0"/>
              <a:t>Leyes de Karma y </a:t>
            </a:r>
            <a:r>
              <a:rPr lang="es-MX" sz="2667" b="1" dirty="0" err="1"/>
              <a:t>Dharma</a:t>
            </a:r>
            <a:r>
              <a:rPr lang="es-MX" sz="2667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105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580401" y="5154431"/>
            <a:ext cx="7655995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267" dirty="0">
                <a:latin typeface="Dosis" panose="020B0604020202020204" charset="0"/>
              </a:rPr>
              <a:t>75 conferencias prácticas gratis y de entrada libre</a:t>
            </a:r>
          </a:p>
        </p:txBody>
      </p:sp>
      <p:pic>
        <p:nvPicPr>
          <p:cNvPr id="10" name="Imagen 9" descr="Resultado de imagen para LOGO FACEBOOK 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1" y="1066800"/>
            <a:ext cx="1560082" cy="149235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2138531" y="1289442"/>
            <a:ext cx="4199843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es-MX" sz="3200" b="1" dirty="0">
                <a:solidFill>
                  <a:schemeClr val="tx2">
                    <a:lumMod val="10000"/>
                  </a:schemeClr>
                </a:solidFill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CONOCIMIENTO </a:t>
            </a:r>
            <a:r>
              <a:rPr lang="es-MX" sz="3200" b="1" dirty="0" smtClean="0">
                <a:solidFill>
                  <a:schemeClr val="tx2">
                    <a:lumMod val="10000"/>
                  </a:schemeClr>
                </a:solidFill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MX" sz="3200" b="1" dirty="0">
                <a:solidFill>
                  <a:schemeClr val="tx2">
                    <a:lumMod val="10000"/>
                  </a:schemeClr>
                </a:solidFill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SI MISMO CONFERENCIAS </a:t>
            </a:r>
            <a:endParaRPr lang="es-CO" sz="3200" b="1" dirty="0">
              <a:solidFill>
                <a:schemeClr val="tx2">
                  <a:lumMod val="10000"/>
                </a:schemeClr>
              </a:solidFill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4247477" y="41220"/>
            <a:ext cx="4571537" cy="8387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5400" dirty="0">
                <a:solidFill>
                  <a:schemeClr val="bg1"/>
                </a:solidFill>
                <a:latin typeface="Dosis" panose="020B0604020202020204" charset="0"/>
              </a:rPr>
              <a:t>Contáctanos:</a:t>
            </a:r>
          </a:p>
        </p:txBody>
      </p:sp>
      <p:pic>
        <p:nvPicPr>
          <p:cNvPr id="2061" name="Picture 13" descr="Logo Youtube PNG transparente - Stick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547" y="672200"/>
            <a:ext cx="3819233" cy="237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8641460" y="1175336"/>
            <a:ext cx="3766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CONFERENCIAS CONOCIMIENTO</a:t>
            </a:r>
          </a:p>
          <a:p>
            <a:pPr algn="ctr"/>
            <a:r>
              <a:rPr lang="es-MX" sz="2800" b="1" dirty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DE SI MISMO </a:t>
            </a:r>
            <a:endParaRPr lang="es-CO" sz="2800" b="1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886" y="5154432"/>
            <a:ext cx="1679436" cy="1612669"/>
          </a:xfrm>
          <a:prstGeom prst="rect">
            <a:avLst/>
          </a:prstGeom>
        </p:spPr>
      </p:pic>
      <p:sp>
        <p:nvSpPr>
          <p:cNvPr id="17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CO" dirty="0" smtClean="0"/>
              <a:t>29</a:t>
            </a:r>
            <a:endParaRPr dirty="0"/>
          </a:p>
        </p:txBody>
      </p:sp>
      <p:sp>
        <p:nvSpPr>
          <p:cNvPr id="4" name="AutoShape 6" descr="https://clipart-library.com/images_k/whatsapp-transparent/whatsapp-transparent-9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sz="1400"/>
          </a:p>
        </p:txBody>
      </p:sp>
      <p:pic>
        <p:nvPicPr>
          <p:cNvPr id="1034" name="Picture 10" descr="https://2.bp.blogspot.com/-QfS1hyElLFk/XDdD551JV7I/AAAAAAAAGu0/ZwfoMBwMoiUAzSCHhP4QvHn_KyjaeecWQCK4BGAYYCw/s1600/logo%2Bwhatsap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95" y="3405218"/>
            <a:ext cx="790236" cy="79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6564123" y="3369154"/>
            <a:ext cx="47328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+57 3205687364</a:t>
            </a:r>
            <a:endParaRPr lang="es-CO" sz="4400" b="1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2061257" y="3401847"/>
            <a:ext cx="41077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+57 3114902158</a:t>
            </a:r>
            <a:endParaRPr lang="es-CO" sz="4400" b="1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10" descr="https://2.bp.blogspot.com/-QfS1hyElLFk/XDdD551JV7I/AAAAAAAAGu0/ZwfoMBwMoiUAzSCHhP4QvHn_KyjaeecWQCK4BGAYYCw/s1600/logo%2Bwhatsap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05" y="3348359"/>
            <a:ext cx="790236" cy="79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24"/>
          <p:cNvSpPr/>
          <p:nvPr/>
        </p:nvSpPr>
        <p:spPr>
          <a:xfrm>
            <a:off x="1682937" y="4108095"/>
            <a:ext cx="90808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www.conocimientodesimismo.co</a:t>
            </a:r>
            <a:endParaRPr lang="es-CO" sz="4400" b="1" dirty="0">
              <a:solidFill>
                <a:schemeClr val="bg1"/>
              </a:solidFill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1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 dirty="0"/>
          </a:p>
        </p:txBody>
      </p:sp>
      <p:sp>
        <p:nvSpPr>
          <p:cNvPr id="10" name="Google Shape;90;p14"/>
          <p:cNvSpPr txBox="1">
            <a:spLocks/>
          </p:cNvSpPr>
          <p:nvPr/>
        </p:nvSpPr>
        <p:spPr>
          <a:xfrm>
            <a:off x="1761583" y="1457406"/>
            <a:ext cx="3816406" cy="118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7200" b="1" dirty="0">
                <a:solidFill>
                  <a:schemeClr val="bg1">
                    <a:lumMod val="50000"/>
                  </a:schemeClr>
                </a:solidFill>
              </a:rPr>
              <a:t>SU</a:t>
            </a:r>
            <a:r>
              <a:rPr lang="es-MX" sz="7200" b="1" dirty="0">
                <a:solidFill>
                  <a:srgbClr val="0DB7C4"/>
                </a:solidFill>
              </a:rPr>
              <a:t> </a:t>
            </a:r>
            <a:r>
              <a:rPr lang="es-MX" sz="7200" b="1" dirty="0" smtClean="0">
                <a:solidFill>
                  <a:srgbClr val="0DB7C4"/>
                </a:solidFill>
              </a:rPr>
              <a:t> VIDA</a:t>
            </a:r>
            <a:r>
              <a:rPr lang="es-MX" sz="7200" b="1" dirty="0">
                <a:solidFill>
                  <a:srgbClr val="0DB7C4"/>
                </a:solidFill>
              </a:rPr>
              <a:t>.</a:t>
            </a:r>
            <a:endParaRPr lang="en-US" sz="7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Google Shape;91;p14"/>
          <p:cNvSpPr txBox="1">
            <a:spLocks/>
          </p:cNvSpPr>
          <p:nvPr/>
        </p:nvSpPr>
        <p:spPr>
          <a:xfrm>
            <a:off x="1524862" y="1065648"/>
            <a:ext cx="3920465" cy="58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just">
              <a:buNone/>
            </a:pPr>
            <a:r>
              <a:rPr lang="es-MX" sz="2800" dirty="0"/>
              <a:t>Un hombre es lo que es</a:t>
            </a:r>
          </a:p>
        </p:txBody>
      </p:sp>
      <p:sp>
        <p:nvSpPr>
          <p:cNvPr id="12" name="Google Shape;90;p14"/>
          <p:cNvSpPr txBox="1">
            <a:spLocks/>
          </p:cNvSpPr>
          <p:nvPr/>
        </p:nvSpPr>
        <p:spPr>
          <a:xfrm>
            <a:off x="1524862" y="2879761"/>
            <a:ext cx="5496094" cy="71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3440" b="1" dirty="0">
                <a:solidFill>
                  <a:schemeClr val="bg1">
                    <a:lumMod val="50000"/>
                  </a:schemeClr>
                </a:solidFill>
              </a:rPr>
              <a:t>DENTRO DE </a:t>
            </a:r>
            <a:r>
              <a:rPr lang="es-MX" sz="3440" b="1" dirty="0">
                <a:solidFill>
                  <a:srgbClr val="0DB7C4"/>
                </a:solidFill>
              </a:rPr>
              <a:t>SÍ MISMO.</a:t>
            </a:r>
            <a:endParaRPr lang="en-US" sz="3440" b="1" dirty="0">
              <a:solidFill>
                <a:srgbClr val="0DB7C4"/>
              </a:solidFill>
            </a:endParaRPr>
          </a:p>
        </p:txBody>
      </p:sp>
      <p:sp>
        <p:nvSpPr>
          <p:cNvPr id="13" name="Google Shape;91;p14"/>
          <p:cNvSpPr txBox="1">
            <a:spLocks/>
          </p:cNvSpPr>
          <p:nvPr/>
        </p:nvSpPr>
        <p:spPr>
          <a:xfrm>
            <a:off x="1414344" y="2411128"/>
            <a:ext cx="4448977" cy="949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76200" indent="0" algn="just">
              <a:buNone/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Si un hombre </a:t>
            </a:r>
            <a:r>
              <a:rPr lang="es-MX" b="1" dirty="0">
                <a:solidFill>
                  <a:schemeClr val="accent6">
                    <a:lumMod val="50000"/>
                  </a:schemeClr>
                </a:solidFill>
              </a:rPr>
              <a:t>no </a:t>
            </a:r>
            <a:r>
              <a:rPr lang="es-MX" b="1" dirty="0" smtClean="0">
                <a:solidFill>
                  <a:schemeClr val="accent6">
                    <a:lumMod val="50000"/>
                  </a:schemeClr>
                </a:solidFill>
              </a:rPr>
              <a:t>modifica 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nada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Google Shape;91;p14"/>
          <p:cNvSpPr txBox="1">
            <a:spLocks/>
          </p:cNvSpPr>
          <p:nvPr/>
        </p:nvSpPr>
        <p:spPr>
          <a:xfrm>
            <a:off x="1384766" y="3360763"/>
            <a:ext cx="4425332" cy="58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76200" indent="0" algn="just">
              <a:buNone/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Si 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no  </a:t>
            </a:r>
            <a:r>
              <a:rPr lang="es-MX" b="1" dirty="0">
                <a:solidFill>
                  <a:schemeClr val="accent6">
                    <a:lumMod val="50000"/>
                  </a:schemeClr>
                </a:solidFill>
              </a:rPr>
              <a:t>transforma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 radicalmente</a:t>
            </a:r>
          </a:p>
        </p:txBody>
      </p:sp>
      <p:sp>
        <p:nvSpPr>
          <p:cNvPr id="19" name="Google Shape;90;p14"/>
          <p:cNvSpPr txBox="1">
            <a:spLocks/>
          </p:cNvSpPr>
          <p:nvPr/>
        </p:nvSpPr>
        <p:spPr>
          <a:xfrm>
            <a:off x="1438734" y="5310029"/>
            <a:ext cx="4547738" cy="71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000" b="1" dirty="0">
                <a:solidFill>
                  <a:srgbClr val="0DB7C4"/>
                </a:solidFill>
              </a:rPr>
              <a:t>MISERABLEMENTE.</a:t>
            </a:r>
            <a:endParaRPr lang="en-US" sz="4000" b="1" dirty="0">
              <a:solidFill>
                <a:srgbClr val="0DB7C4"/>
              </a:solidFill>
            </a:endParaRPr>
          </a:p>
        </p:txBody>
      </p:sp>
      <p:sp>
        <p:nvSpPr>
          <p:cNvPr id="20" name="Google Shape;91;p14"/>
          <p:cNvSpPr txBox="1">
            <a:spLocks/>
          </p:cNvSpPr>
          <p:nvPr/>
        </p:nvSpPr>
        <p:spPr>
          <a:xfrm>
            <a:off x="1414344" y="4720898"/>
            <a:ext cx="4463736" cy="58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76200" indent="0" algn="just">
              <a:buNone/>
            </a:pPr>
            <a:r>
              <a:rPr lang="es-MX" sz="2800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s-MX" sz="2800" dirty="0" smtClean="0">
                <a:solidFill>
                  <a:schemeClr val="accent6">
                    <a:lumMod val="50000"/>
                  </a:schemeClr>
                </a:solidFill>
              </a:rPr>
              <a:t>stá </a:t>
            </a:r>
            <a:r>
              <a:rPr lang="es-MX" sz="2800" dirty="0">
                <a:solidFill>
                  <a:schemeClr val="accent6">
                    <a:lumMod val="50000"/>
                  </a:schemeClr>
                </a:solidFill>
              </a:rPr>
              <a:t>perdiendo </a:t>
            </a:r>
            <a:r>
              <a:rPr lang="es-MX" sz="2800" b="1" dirty="0">
                <a:solidFill>
                  <a:schemeClr val="accent6">
                    <a:lumMod val="50000"/>
                  </a:schemeClr>
                </a:solidFill>
              </a:rPr>
              <a:t>su tiempo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19" y="1234184"/>
            <a:ext cx="5567194" cy="5190424"/>
          </a:xfrm>
          <a:prstGeom prst="rect">
            <a:avLst/>
          </a:prstGeom>
        </p:spPr>
      </p:pic>
      <p:sp>
        <p:nvSpPr>
          <p:cNvPr id="17" name="Google Shape;90;p14"/>
          <p:cNvSpPr txBox="1">
            <a:spLocks/>
          </p:cNvSpPr>
          <p:nvPr/>
        </p:nvSpPr>
        <p:spPr>
          <a:xfrm>
            <a:off x="1761583" y="3829396"/>
            <a:ext cx="3816406" cy="118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7200" b="1" dirty="0">
                <a:solidFill>
                  <a:schemeClr val="bg1">
                    <a:lumMod val="50000"/>
                  </a:schemeClr>
                </a:solidFill>
              </a:rPr>
              <a:t>SU</a:t>
            </a:r>
            <a:r>
              <a:rPr lang="es-MX" sz="7200" b="1" dirty="0">
                <a:solidFill>
                  <a:srgbClr val="0DB7C4"/>
                </a:solidFill>
              </a:rPr>
              <a:t> </a:t>
            </a:r>
            <a:r>
              <a:rPr lang="es-MX" sz="7200" b="1" dirty="0" smtClean="0">
                <a:solidFill>
                  <a:srgbClr val="0DB7C4"/>
                </a:solidFill>
              </a:rPr>
              <a:t> VIDA</a:t>
            </a:r>
            <a:r>
              <a:rPr lang="es-MX" sz="7200" b="1" dirty="0">
                <a:solidFill>
                  <a:srgbClr val="0DB7C4"/>
                </a:solidFill>
              </a:rPr>
              <a:t>.</a:t>
            </a:r>
            <a:endParaRPr lang="en-US" sz="7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1761600" y="1600200"/>
            <a:ext cx="8703200" cy="1953000"/>
          </a:xfrm>
        </p:spPr>
        <p:txBody>
          <a:bodyPr/>
          <a:lstStyle/>
          <a:p>
            <a:pPr marL="50799" indent="0">
              <a:buNone/>
            </a:pPr>
            <a:r>
              <a:rPr lang="es-CO" sz="12000" i="0" dirty="0" smtClean="0"/>
              <a:t>LEY DEL </a:t>
            </a:r>
            <a:r>
              <a:rPr lang="es-CO" sz="12000" b="1" i="0" dirty="0" smtClean="0"/>
              <a:t>RETORNO</a:t>
            </a:r>
            <a:endParaRPr lang="es-CO" sz="12000" b="1" i="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1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124659" y="940163"/>
            <a:ext cx="3516616" cy="7011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Ley del Retorno</a:t>
            </a:r>
            <a:endParaRPr sz="2800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989682" y="2693362"/>
            <a:ext cx="4039281" cy="12482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s-MX" sz="3600" b="1" dirty="0" smtClean="0">
                <a:solidFill>
                  <a:schemeClr val="accent6">
                    <a:lumMod val="50000"/>
                  </a:schemeClr>
                </a:solidFill>
              </a:rPr>
              <a:t>RE: </a:t>
            </a:r>
            <a:r>
              <a:rPr lang="es-MX" sz="3600" b="1" dirty="0" smtClean="0">
                <a:solidFill>
                  <a:schemeClr val="bg2"/>
                </a:solidFill>
              </a:rPr>
              <a:t>VOLVER</a:t>
            </a:r>
          </a:p>
          <a:p>
            <a:pPr marL="0" indent="0" algn="ctr">
              <a:buNone/>
            </a:pPr>
            <a:r>
              <a:rPr lang="es-MX" sz="3600" b="1" dirty="0" smtClean="0">
                <a:solidFill>
                  <a:schemeClr val="accent6">
                    <a:lumMod val="50000"/>
                  </a:schemeClr>
                </a:solidFill>
              </a:rPr>
              <a:t>TORNO: </a:t>
            </a:r>
            <a:r>
              <a:rPr lang="es-MX" sz="3600" b="1" dirty="0" smtClean="0">
                <a:solidFill>
                  <a:schemeClr val="bg2"/>
                </a:solidFill>
              </a:rPr>
              <a:t>GIRAR</a:t>
            </a:r>
          </a:p>
          <a:p>
            <a:pPr marL="0" indent="0" algn="ctr">
              <a:buNone/>
            </a:pPr>
            <a:endParaRPr lang="es-MX" sz="3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s-MX" sz="3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 dirty="0"/>
          </a:p>
        </p:txBody>
      </p:sp>
      <p:sp>
        <p:nvSpPr>
          <p:cNvPr id="2" name="CuadroTexto 1"/>
          <p:cNvSpPr txBox="1"/>
          <p:nvPr/>
        </p:nvSpPr>
        <p:spPr>
          <a:xfrm>
            <a:off x="989682" y="4496665"/>
            <a:ext cx="430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VOLVER A TORNAR O </a:t>
            </a:r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VOLVER A GIRAR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8" name="Google Shape;90;p14"/>
          <p:cNvSpPr txBox="1">
            <a:spLocks/>
          </p:cNvSpPr>
          <p:nvPr/>
        </p:nvSpPr>
        <p:spPr>
          <a:xfrm>
            <a:off x="989682" y="1497882"/>
            <a:ext cx="4649118" cy="118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6800" b="1" dirty="0">
                <a:solidFill>
                  <a:schemeClr val="bg2"/>
                </a:solidFill>
                <a:latin typeface="Source Sans Pro" panose="020B0503030403020204" pitchFamily="34" charset="0"/>
              </a:rPr>
              <a:t>¿</a:t>
            </a:r>
            <a:r>
              <a:rPr lang="es-MX" sz="6800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QUÉ </a:t>
            </a:r>
            <a:r>
              <a:rPr lang="es-MX" sz="6800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ES?</a:t>
            </a:r>
            <a:endParaRPr lang="en-US" sz="6800" b="1" dirty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50" y="2866913"/>
            <a:ext cx="4806950" cy="3991087"/>
          </a:xfrm>
          <a:prstGeom prst="rect">
            <a:avLst/>
          </a:prstGeom>
        </p:spPr>
      </p:pic>
      <p:sp>
        <p:nvSpPr>
          <p:cNvPr id="14" name="Google Shape;91;p14"/>
          <p:cNvSpPr txBox="1">
            <a:spLocks/>
          </p:cNvSpPr>
          <p:nvPr/>
        </p:nvSpPr>
        <p:spPr>
          <a:xfrm>
            <a:off x="621382" y="5522509"/>
            <a:ext cx="5038200" cy="966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buNone/>
            </a:pPr>
            <a:r>
              <a:rPr lang="es-MX" dirty="0" smtClean="0"/>
              <a:t>Creemos que nuestra vida es lineal  pero nuestra vida es circular.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-1"/>
            <a:ext cx="5295900" cy="286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 dirty="0"/>
          </a:p>
        </p:txBody>
      </p:sp>
      <p:sp>
        <p:nvSpPr>
          <p:cNvPr id="10" name="Google Shape;90;p14"/>
          <p:cNvSpPr txBox="1">
            <a:spLocks/>
          </p:cNvSpPr>
          <p:nvPr/>
        </p:nvSpPr>
        <p:spPr>
          <a:xfrm>
            <a:off x="1028499" y="2399655"/>
            <a:ext cx="4577815" cy="118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7066" b="1" dirty="0">
                <a:solidFill>
                  <a:schemeClr val="bg1">
                    <a:lumMod val="50000"/>
                  </a:schemeClr>
                </a:solidFill>
              </a:rPr>
              <a:t>LA </a:t>
            </a:r>
            <a:r>
              <a:rPr lang="es-MX" sz="7066" b="1" dirty="0">
                <a:solidFill>
                  <a:srgbClr val="0DB7C4"/>
                </a:solidFill>
              </a:rPr>
              <a:t>MUERTE</a:t>
            </a:r>
            <a:endParaRPr lang="en-US" sz="7066" b="1" dirty="0">
              <a:solidFill>
                <a:srgbClr val="0DB7C4"/>
              </a:solidFill>
            </a:endParaRPr>
          </a:p>
        </p:txBody>
      </p:sp>
      <p:sp>
        <p:nvSpPr>
          <p:cNvPr id="11" name="Google Shape;91;p14"/>
          <p:cNvSpPr txBox="1">
            <a:spLocks/>
          </p:cNvSpPr>
          <p:nvPr/>
        </p:nvSpPr>
        <p:spPr>
          <a:xfrm>
            <a:off x="985289" y="3322488"/>
            <a:ext cx="4469207" cy="149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just">
              <a:buNone/>
            </a:pPr>
            <a:r>
              <a:rPr lang="es-MX" sz="2800" dirty="0"/>
              <a:t>es el regreso al comienzo mismo de su vida con la posibilidad de </a:t>
            </a:r>
            <a:r>
              <a:rPr lang="es-MX" sz="2800" b="1" dirty="0"/>
              <a:t>repetirla nuevamente.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0"/>
            <a:ext cx="5435600" cy="6858000"/>
          </a:xfrm>
          <a:prstGeom prst="rect">
            <a:avLst/>
          </a:prstGeom>
        </p:spPr>
      </p:pic>
      <p:sp>
        <p:nvSpPr>
          <p:cNvPr id="30" name="Google Shape;81;p13"/>
          <p:cNvSpPr txBox="1">
            <a:spLocks noGrp="1"/>
          </p:cNvSpPr>
          <p:nvPr>
            <p:ph type="title"/>
          </p:nvPr>
        </p:nvSpPr>
        <p:spPr>
          <a:xfrm>
            <a:off x="985289" y="886541"/>
            <a:ext cx="3516616" cy="7011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Ley del Retorno</a:t>
            </a:r>
            <a:endParaRPr sz="2800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28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6594" y="709774"/>
            <a:ext cx="5242356" cy="836918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5333" b="1" spc="-453" dirty="0" err="1">
                <a:solidFill>
                  <a:srgbClr val="0DB7C4"/>
                </a:solidFill>
                <a:latin typeface="Verdana"/>
                <a:cs typeface="Verdana"/>
              </a:rPr>
              <a:t>Re</a:t>
            </a:r>
            <a:r>
              <a:rPr sz="5333" b="1" spc="-373" dirty="0" err="1">
                <a:solidFill>
                  <a:srgbClr val="0DB7C4"/>
                </a:solidFill>
                <a:latin typeface="Verdana"/>
                <a:cs typeface="Verdana"/>
              </a:rPr>
              <a:t>co</a:t>
            </a:r>
            <a:r>
              <a:rPr sz="5333" b="1" spc="-293" dirty="0" err="1">
                <a:solidFill>
                  <a:srgbClr val="0DB7C4"/>
                </a:solidFill>
                <a:latin typeface="Verdana"/>
                <a:cs typeface="Verdana"/>
              </a:rPr>
              <a:t>r</a:t>
            </a:r>
            <a:r>
              <a:rPr sz="5333" b="1" spc="-413" dirty="0" err="1">
                <a:solidFill>
                  <a:srgbClr val="0DB7C4"/>
                </a:solidFill>
                <a:latin typeface="Verdana"/>
                <a:cs typeface="Verdana"/>
              </a:rPr>
              <a:t>de</a:t>
            </a:r>
            <a:r>
              <a:rPr sz="5333" b="1" spc="-493" dirty="0" err="1">
                <a:solidFill>
                  <a:srgbClr val="0DB7C4"/>
                </a:solidFill>
                <a:latin typeface="Verdana"/>
                <a:cs typeface="Verdana"/>
              </a:rPr>
              <a:t>mo</a:t>
            </a:r>
            <a:r>
              <a:rPr sz="5333" b="1" spc="-487" dirty="0" err="1">
                <a:solidFill>
                  <a:srgbClr val="0DB7C4"/>
                </a:solidFill>
                <a:latin typeface="Verdana"/>
                <a:cs typeface="Verdana"/>
              </a:rPr>
              <a:t>s</a:t>
            </a:r>
            <a:r>
              <a:rPr lang="es-CO" sz="5333" b="1" spc="-487" dirty="0">
                <a:solidFill>
                  <a:srgbClr val="0DB7C4"/>
                </a:solidFill>
                <a:latin typeface="Verdana"/>
                <a:cs typeface="Verdana"/>
              </a:rPr>
              <a:t>…</a:t>
            </a:r>
            <a:endParaRPr sz="5333" b="1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0"/>
            <a:ext cx="892387" cy="1428596"/>
          </a:xfrm>
          <a:prstGeom prst="rect">
            <a:avLst/>
          </a:prstGeom>
          <a:solidFill>
            <a:srgbClr val="0DB7C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0" dirty="0">
              <a:latin typeface="Times New Roman"/>
              <a:cs typeface="Times New Roman"/>
            </a:endParaRPr>
          </a:p>
          <a:p>
            <a:pPr algn="ctr">
              <a:spcBef>
                <a:spcPts val="2485"/>
              </a:spcBef>
            </a:pPr>
            <a:endParaRPr sz="32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74827" y="6315180"/>
            <a:ext cx="3419473" cy="460810"/>
          </a:xfrm>
          <a:prstGeom prst="rect">
            <a:avLst/>
          </a:prstGeom>
        </p:spPr>
        <p:txBody>
          <a:bodyPr spcFirstLastPara="1" vert="horz" wrap="square" lIns="0" tIns="16933" rIns="0" bIns="0" rtlCol="0" anchor="b" anchorCtr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s-CO" sz="2800" spc="-87" dirty="0">
                <a:latin typeface="Source Sans Pro" panose="020B0503030403020204" pitchFamily="34" charset="0"/>
                <a:cs typeface="Arial"/>
              </a:rPr>
              <a:t>RUEDA DEL SAMSARA</a:t>
            </a:r>
            <a:endParaRPr sz="2800" dirty="0">
              <a:latin typeface="Source Sans Pro" panose="020B0503030403020204" pitchFamily="34" charset="0"/>
              <a:cs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27" y="1525607"/>
            <a:ext cx="4484150" cy="478957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563157" y="1525607"/>
            <a:ext cx="4497923" cy="446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TENEMOS DERECHO A: </a:t>
            </a:r>
          </a:p>
          <a:p>
            <a:pPr algn="ctr"/>
            <a:endParaRPr lang="es-CO" sz="4000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4267" b="1" dirty="0">
                <a:solidFill>
                  <a:schemeClr val="bg2"/>
                </a:solidFill>
                <a:latin typeface="Source Sans Pro" panose="020B0503030403020204" pitchFamily="34" charset="0"/>
              </a:rPr>
              <a:t>3.000</a:t>
            </a:r>
            <a:r>
              <a:rPr lang="es-CO" sz="4267" dirty="0">
                <a:solidFill>
                  <a:schemeClr val="bg2"/>
                </a:solidFill>
                <a:latin typeface="Source Sans Pro" panose="020B0503030403020204" pitchFamily="34" charset="0"/>
              </a:rPr>
              <a:t> </a:t>
            </a:r>
            <a:r>
              <a:rPr lang="es-CO" sz="3600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Almas</a:t>
            </a:r>
            <a:r>
              <a:rPr lang="es-CO" sz="4267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 </a:t>
            </a:r>
          </a:p>
          <a:p>
            <a:pPr algn="ctr"/>
            <a:r>
              <a:rPr lang="es-CO" sz="4267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 </a:t>
            </a:r>
            <a:r>
              <a:rPr lang="es-CO" sz="4267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108</a:t>
            </a:r>
            <a:r>
              <a:rPr lang="es-CO" sz="4267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 </a:t>
            </a:r>
            <a:r>
              <a:rPr lang="es-CO" sz="3600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Existencias</a:t>
            </a:r>
          </a:p>
          <a:p>
            <a:pPr algn="ctr"/>
            <a:r>
              <a:rPr lang="es-CO" sz="4267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324.000</a:t>
            </a:r>
            <a:r>
              <a:rPr lang="es-CO" sz="4267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 </a:t>
            </a:r>
            <a:r>
              <a:rPr lang="es-CO" sz="3600" dirty="0" smtClean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</a:rPr>
              <a:t>Cuerpos Físicos Humanos</a:t>
            </a:r>
            <a:endParaRPr lang="es-CO" sz="3600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11" name="Google Shape;85;p13"/>
          <p:cNvSpPr txBox="1">
            <a:spLocks noGrp="1"/>
          </p:cNvSpPr>
          <p:nvPr>
            <p:ph type="sldNum" idx="4294967295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3200" dirty="0" smtClean="0">
                <a:solidFill>
                  <a:schemeClr val="bg1"/>
                </a:solidFill>
              </a:rPr>
              <a:t> </a:t>
            </a:r>
            <a:r>
              <a:rPr lang="en" sz="3200" dirty="0" smtClean="0">
                <a:solidFill>
                  <a:schemeClr val="bg1"/>
                </a:solidFill>
                <a:latin typeface="Dosis" panose="020B0604020202020204" charset="0"/>
              </a:rPr>
              <a:t> 7</a:t>
            </a:r>
            <a:endParaRPr sz="3200" dirty="0">
              <a:solidFill>
                <a:schemeClr val="bg1"/>
              </a:solidFill>
              <a:latin typeface="Do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49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0" y="0"/>
            <a:ext cx="892387" cy="1428596"/>
          </a:xfrm>
          <a:prstGeom prst="rect">
            <a:avLst/>
          </a:prstGeom>
          <a:solidFill>
            <a:srgbClr val="0DB7C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0" smtClean="0">
              <a:latin typeface="Times New Roman"/>
              <a:cs typeface="Times New Roman"/>
            </a:endParaRPr>
          </a:p>
          <a:p>
            <a:pPr algn="ctr">
              <a:spcBef>
                <a:spcPts val="2485"/>
              </a:spcBef>
            </a:pPr>
            <a:endParaRPr sz="3200" dirty="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092688" y="5608668"/>
            <a:ext cx="680720" cy="985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89"/>
          </a:p>
        </p:txBody>
      </p:sp>
      <p:sp>
        <p:nvSpPr>
          <p:cNvPr id="6" name="object 6"/>
          <p:cNvSpPr/>
          <p:nvPr/>
        </p:nvSpPr>
        <p:spPr>
          <a:xfrm>
            <a:off x="10409936" y="5599571"/>
            <a:ext cx="682752" cy="985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89"/>
          </a:p>
        </p:txBody>
      </p:sp>
      <p:sp>
        <p:nvSpPr>
          <p:cNvPr id="7" name="object 7"/>
          <p:cNvSpPr/>
          <p:nvPr/>
        </p:nvSpPr>
        <p:spPr>
          <a:xfrm>
            <a:off x="9727184" y="5599571"/>
            <a:ext cx="682752" cy="987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89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b="12336"/>
          <a:stretch/>
        </p:blipFill>
        <p:spPr>
          <a:xfrm>
            <a:off x="85097" y="3440152"/>
            <a:ext cx="3327138" cy="242724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091" y="3753149"/>
            <a:ext cx="2374648" cy="2910115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0" y="2856929"/>
            <a:ext cx="31496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3">
              <a:lnSpc>
                <a:spcPts val="2740"/>
              </a:lnSpc>
              <a:spcBef>
                <a:spcPts val="133"/>
              </a:spcBef>
            </a:pPr>
            <a:r>
              <a:rPr lang="fr-FR" sz="2933" spc="-387" dirty="0">
                <a:solidFill>
                  <a:srgbClr val="0DB7C4"/>
                </a:solidFill>
                <a:latin typeface="Verdana"/>
                <a:cs typeface="Verdana"/>
              </a:rPr>
              <a:t>1. </a:t>
            </a:r>
            <a:r>
              <a:rPr lang="fr-FR" sz="2667" spc="-53" dirty="0">
                <a:solidFill>
                  <a:srgbClr val="415564"/>
                </a:solidFill>
              </a:rPr>
              <a:t>MUERTE FÍSICA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267456" y="2963098"/>
            <a:ext cx="294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33" spc="-387" dirty="0">
                <a:solidFill>
                  <a:srgbClr val="0DB7C4"/>
                </a:solidFill>
                <a:latin typeface="Verdana"/>
                <a:cs typeface="Verdana"/>
              </a:rPr>
              <a:t>2. </a:t>
            </a:r>
            <a:r>
              <a:rPr lang="fr-FR" sz="2667" spc="-53" dirty="0">
                <a:solidFill>
                  <a:srgbClr val="415564"/>
                </a:solidFill>
              </a:rPr>
              <a:t>ESPERA EN EL       LIMBO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6311211" y="2659258"/>
            <a:ext cx="3064256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33" spc="-387" dirty="0">
                <a:solidFill>
                  <a:srgbClr val="0DB7C4"/>
                </a:solidFill>
                <a:latin typeface="Verdana"/>
                <a:cs typeface="Verdana"/>
              </a:rPr>
              <a:t>3. </a:t>
            </a:r>
            <a:r>
              <a:rPr lang="fr-FR" sz="2667" spc="-53" dirty="0">
                <a:solidFill>
                  <a:srgbClr val="415564"/>
                </a:solidFill>
              </a:rPr>
              <a:t>CONCEPCIÓN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9436540" y="2931095"/>
            <a:ext cx="2659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33" spc="-387" dirty="0">
                <a:solidFill>
                  <a:srgbClr val="0DB7C4"/>
                </a:solidFill>
                <a:latin typeface="Verdana"/>
                <a:cs typeface="Verdana"/>
              </a:rPr>
              <a:t>4. </a:t>
            </a:r>
            <a:r>
              <a:rPr lang="fr-FR" sz="2667" spc="-53" dirty="0">
                <a:solidFill>
                  <a:srgbClr val="415564"/>
                </a:solidFill>
              </a:rPr>
              <a:t>NACIMIENTO Y RETORNO</a:t>
            </a:r>
          </a:p>
        </p:txBody>
      </p:sp>
      <p:sp>
        <p:nvSpPr>
          <p:cNvPr id="21" name="Google Shape;81;p13"/>
          <p:cNvSpPr txBox="1">
            <a:spLocks/>
          </p:cNvSpPr>
          <p:nvPr/>
        </p:nvSpPr>
        <p:spPr>
          <a:xfrm>
            <a:off x="1124659" y="940163"/>
            <a:ext cx="3516616" cy="7011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800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Ley del Retorno</a:t>
            </a:r>
            <a:endParaRPr lang="es-CO" sz="2800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  <p:sp>
        <p:nvSpPr>
          <p:cNvPr id="23" name="Google Shape;90;p14"/>
          <p:cNvSpPr txBox="1">
            <a:spLocks/>
          </p:cNvSpPr>
          <p:nvPr/>
        </p:nvSpPr>
        <p:spPr>
          <a:xfrm>
            <a:off x="1072702" y="1511861"/>
            <a:ext cx="11023733" cy="118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800" b="1" dirty="0" smtClean="0">
                <a:solidFill>
                  <a:schemeClr val="bg2"/>
                </a:solidFill>
                <a:latin typeface="Source Sans Pro" panose="020B0503030403020204" pitchFamily="34" charset="0"/>
              </a:rPr>
              <a:t>PROCESO DEL RETORNO</a:t>
            </a:r>
            <a:endParaRPr lang="en-US" sz="4800" b="1" dirty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2050" name="Picture 2" descr="Dibujo de Novios bailando enamorados pintado por en Dibujos.net el día  29-12-16 a las 20:44:55. Imprime, pinta o colorea tus propios dibujos!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16945"/>
          <a:stretch/>
        </p:blipFill>
        <p:spPr bwMode="auto">
          <a:xfrm>
            <a:off x="6520915" y="3707937"/>
            <a:ext cx="2550013" cy="304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ibujos de bebés - Dibujar un bebé en formato digit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209" y="3793937"/>
            <a:ext cx="1475259" cy="179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751" y="3408367"/>
            <a:ext cx="907484" cy="953669"/>
          </a:xfrm>
          <a:prstGeom prst="rect">
            <a:avLst/>
          </a:prstGeom>
        </p:spPr>
      </p:pic>
      <p:pic>
        <p:nvPicPr>
          <p:cNvPr id="2058" name="Picture 10" descr="Dibujo para imprimir y pintar de una mamá embarazad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r="9566"/>
          <a:stretch/>
        </p:blipFill>
        <p:spPr bwMode="auto">
          <a:xfrm>
            <a:off x="9326386" y="3960061"/>
            <a:ext cx="1424926" cy="155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57" y="3408148"/>
            <a:ext cx="1270973" cy="119875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59283" y="765461"/>
            <a:ext cx="391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200" dirty="0" smtClean="0">
                <a:solidFill>
                  <a:schemeClr val="bg1"/>
                </a:solidFill>
                <a:latin typeface="Dosis" panose="020B0604020202020204" charset="0"/>
              </a:rPr>
              <a:t>8</a:t>
            </a:r>
            <a:endParaRPr lang="en" sz="3200" dirty="0">
              <a:solidFill>
                <a:schemeClr val="bg1"/>
              </a:solidFill>
              <a:latin typeface="Do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9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269245" y="2875628"/>
            <a:ext cx="6191525" cy="5088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 indent="0" algn="ctr">
              <a:spcBef>
                <a:spcPts val="0"/>
              </a:spcBef>
              <a:buNone/>
            </a:pPr>
            <a:r>
              <a:rPr lang="es-MX" sz="2400" dirty="0" smtClean="0"/>
              <a:t>Incuestionablemente continuamos </a:t>
            </a:r>
            <a:r>
              <a:rPr lang="es-MX" sz="2400" dirty="0"/>
              <a:t>en la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 dirty="0"/>
          </a:p>
        </p:txBody>
      </p:sp>
      <p:sp>
        <p:nvSpPr>
          <p:cNvPr id="9" name="Google Shape;90;p14"/>
          <p:cNvSpPr txBox="1">
            <a:spLocks/>
          </p:cNvSpPr>
          <p:nvPr/>
        </p:nvSpPr>
        <p:spPr>
          <a:xfrm>
            <a:off x="612775" y="3376157"/>
            <a:ext cx="5732431" cy="90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MX" sz="4000" b="1" dirty="0">
                <a:solidFill>
                  <a:srgbClr val="0DB7C4"/>
                </a:solidFill>
              </a:rPr>
              <a:t>SIMIENTE</a:t>
            </a:r>
            <a:r>
              <a:rPr lang="es-MX" sz="4000" b="1" dirty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s-MX" sz="4000" b="1" dirty="0" smtClean="0">
                <a:solidFill>
                  <a:schemeClr val="accent6">
                    <a:lumMod val="75000"/>
                  </a:schemeClr>
                </a:solidFill>
              </a:rPr>
              <a:t>NUESTROS</a:t>
            </a:r>
          </a:p>
          <a:p>
            <a:pPr algn="ctr"/>
            <a:r>
              <a:rPr lang="es-MX" sz="4000" b="1" dirty="0" smtClean="0">
                <a:solidFill>
                  <a:srgbClr val="0DB7C4"/>
                </a:solidFill>
              </a:rPr>
              <a:t>DESCENDIENTES</a:t>
            </a:r>
            <a:endParaRPr lang="en-US" sz="4000" b="1" dirty="0">
              <a:solidFill>
                <a:srgbClr val="0DB7C4"/>
              </a:solidFill>
            </a:endParaRPr>
          </a:p>
        </p:txBody>
      </p:sp>
      <p:sp>
        <p:nvSpPr>
          <p:cNvPr id="23" name="Google Shape;91;p14"/>
          <p:cNvSpPr txBox="1">
            <a:spLocks/>
          </p:cNvSpPr>
          <p:nvPr/>
        </p:nvSpPr>
        <p:spPr>
          <a:xfrm>
            <a:off x="735107" y="4637530"/>
            <a:ext cx="5487765" cy="64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buNone/>
            </a:pPr>
            <a:r>
              <a:rPr lang="es-MX" sz="2667" dirty="0" smtClean="0"/>
              <a:t>Y seguimos retornando en los diferentes </a:t>
            </a:r>
            <a:r>
              <a:rPr lang="es-MX" sz="2667" b="1" dirty="0" smtClean="0"/>
              <a:t>reinos de la naturaleza </a:t>
            </a:r>
            <a:endParaRPr lang="es-MX" sz="2667" b="1" dirty="0"/>
          </a:p>
        </p:txBody>
      </p:sp>
      <p:sp>
        <p:nvSpPr>
          <p:cNvPr id="2" name="AutoShape 6" descr="Completa tu Árbol Genealógico con estas útiles aplicaci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" name="AutoShape 8" descr="Completa tu Árbol Genealógico con estas útiles aplicacion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4098" name="Picture 2" descr="https://ihdemu.com/images/blog/Arbol_genealogi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06" y="0"/>
            <a:ext cx="5846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0541000" y="5740400"/>
            <a:ext cx="1651000" cy="1117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Google Shape;81;p13"/>
          <p:cNvSpPr txBox="1">
            <a:spLocks/>
          </p:cNvSpPr>
          <p:nvPr/>
        </p:nvSpPr>
        <p:spPr>
          <a:xfrm>
            <a:off x="1015034" y="952863"/>
            <a:ext cx="3516616" cy="7011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800" dirty="0" smtClean="0">
                <a:solidFill>
                  <a:srgbClr val="0DB7C4"/>
                </a:solidFill>
                <a:latin typeface="Source Sans Pro" panose="020B0503030403020204" pitchFamily="34" charset="0"/>
              </a:rPr>
              <a:t>Ley del Retorno</a:t>
            </a:r>
            <a:endParaRPr lang="es-CO" sz="2800" dirty="0">
              <a:solidFill>
                <a:srgbClr val="0DB7C4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84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imon template">
  <a:themeElements>
    <a:clrScheme name="Custom 347">
      <a:dk1>
        <a:srgbClr val="415665"/>
      </a:dk1>
      <a:lt1>
        <a:srgbClr val="FFFFFF"/>
      </a:lt1>
      <a:dk2>
        <a:srgbClr val="0DB7C4"/>
      </a:dk2>
      <a:lt2>
        <a:srgbClr val="F6F6F6"/>
      </a:lt2>
      <a:accent1>
        <a:srgbClr val="0A95B0"/>
      </a:accent1>
      <a:accent2>
        <a:srgbClr val="A7E5E9"/>
      </a:accent2>
      <a:accent3>
        <a:srgbClr val="A9D039"/>
      </a:accent3>
      <a:accent4>
        <a:srgbClr val="FFBC00"/>
      </a:accent4>
      <a:accent5>
        <a:srgbClr val="F24745"/>
      </a:accent5>
      <a:accent6>
        <a:srgbClr val="B3B3B3"/>
      </a:accent6>
      <a:hlink>
        <a:srgbClr val="0DB7C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5206</TotalTime>
  <Words>855</Words>
  <Application>Microsoft Office PowerPoint</Application>
  <PresentationFormat>Panorámica</PresentationFormat>
  <Paragraphs>160</Paragraphs>
  <Slides>29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Verdana</vt:lpstr>
      <vt:lpstr>Calibri</vt:lpstr>
      <vt:lpstr>Source Sans Pro</vt:lpstr>
      <vt:lpstr>Times New Roman</vt:lpstr>
      <vt:lpstr>Dosis</vt:lpstr>
      <vt:lpstr>Arial</vt:lpstr>
      <vt:lpstr>Cerimon template</vt:lpstr>
      <vt:lpstr>RETORNO Y RECURRENCIA.</vt:lpstr>
      <vt:lpstr>Presentación de PowerPoint</vt:lpstr>
      <vt:lpstr>Presentación de PowerPoint</vt:lpstr>
      <vt:lpstr>Presentación de PowerPoint</vt:lpstr>
      <vt:lpstr>Ley del Retorno</vt:lpstr>
      <vt:lpstr>Ley del Retorno</vt:lpstr>
      <vt:lpstr>RUEDA DEL SAMSARA</vt:lpstr>
      <vt:lpstr>Presentación de PowerPoint</vt:lpstr>
      <vt:lpstr>Presentación de PowerPoint</vt:lpstr>
      <vt:lpstr>Presentación de PowerPoint</vt:lpstr>
      <vt:lpstr>Presentación de PowerPoint</vt:lpstr>
      <vt:lpstr>Ley de Recurrencia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Así es como podemos liberanos de las Leyes de Retorno y Recurrencia; así podemos hacernos libres de verdad.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CONOCIMIENTO DE SI MISMO Y OBJETIVOS.</dc:title>
  <dc:creator>user</dc:creator>
  <cp:lastModifiedBy>Usuario</cp:lastModifiedBy>
  <cp:revision>352</cp:revision>
  <dcterms:modified xsi:type="dcterms:W3CDTF">2020-09-02T06:37:34Z</dcterms:modified>
</cp:coreProperties>
</file>